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89" r:id="rId2"/>
    <p:sldId id="324" r:id="rId3"/>
    <p:sldId id="325" r:id="rId4"/>
    <p:sldId id="323" r:id="rId5"/>
    <p:sldId id="294" r:id="rId6"/>
    <p:sldId id="319" r:id="rId7"/>
    <p:sldId id="320" r:id="rId8"/>
    <p:sldId id="327" r:id="rId9"/>
    <p:sldId id="326" r:id="rId10"/>
    <p:sldId id="322" r:id="rId11"/>
    <p:sldId id="321" r:id="rId12"/>
    <p:sldId id="313" r:id="rId13"/>
    <p:sldId id="314" r:id="rId14"/>
  </p:sldIdLst>
  <p:sldSz cx="9144000" cy="6858000" type="screen4x3"/>
  <p:notesSz cx="9925050" cy="679767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johnsson" initials="tj" lastIdx="2" clrIdx="0">
    <p:extLst>
      <p:ext uri="{19B8F6BF-5375-455C-9EA6-DF929625EA0E}">
        <p15:presenceInfo xmlns:p15="http://schemas.microsoft.com/office/powerpoint/2012/main" userId="6cd44c3fdc7307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5" autoAdjust="0"/>
    <p:restoredTop sz="96305" autoAdjust="0"/>
  </p:normalViewPr>
  <p:slideViewPr>
    <p:cSldViewPr>
      <p:cViewPr varScale="1">
        <p:scale>
          <a:sx n="69" d="100"/>
          <a:sy n="69" d="100"/>
        </p:scale>
        <p:origin x="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473" y="0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473" y="6456218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7483F8-60A2-4B28-BACD-AD49AECAF9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3664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473" y="0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05" y="3228896"/>
            <a:ext cx="794004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473" y="6456218"/>
            <a:ext cx="4300855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840AEEE-47BD-4E4B-BA80-BC41DA2160F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798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08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510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21511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2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3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4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5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6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7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8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9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3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4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5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6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7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8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9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0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1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2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3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4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5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6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7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8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9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0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1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2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3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4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5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6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7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8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9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0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1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2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3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4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5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6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7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8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9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0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1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2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3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4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5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6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567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1568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9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0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1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2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3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4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5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6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7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8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579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21580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1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2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3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4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5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6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7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8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9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0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1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2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3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4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pic>
          <p:nvPicPr>
            <p:cNvPr id="21595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9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v-SE" noProof="0"/>
              <a:t>Klicka här för att ändra format på bakgrundsrubriken</a:t>
            </a:r>
          </a:p>
        </p:txBody>
      </p:sp>
      <p:sp>
        <p:nvSpPr>
          <p:cNvPr id="2159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sv-SE" noProof="0"/>
              <a:t>Klicka här för att ändra format på underrubrik i bakgrunden</a:t>
            </a:r>
          </a:p>
        </p:txBody>
      </p:sp>
      <p:sp>
        <p:nvSpPr>
          <p:cNvPr id="21598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21599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21600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98FED-15F9-40F1-9C1E-40EA5FB8B35F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90062-72E3-4546-85B5-9988B9F8F5F6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9927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48C9-3AB7-474B-954C-B9EC77151940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79993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606590-5424-44A8-B752-37730370E1B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176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B51B-10C7-4B9C-8E98-3DC0F5BDCD03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04146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EADC-EF1D-43F0-BBEF-C825C4D3BE27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22161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BA525-6482-46B2-800D-FBE87AD9BD09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65982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8B2F-CCE7-4507-B653-C76E16174D7C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99749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E154E-E867-4EE7-B49D-1D661EC5F11E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66013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F567E-68EE-44B4-B913-B61EC3AA163B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03525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B5AA6-AF5F-4D96-899C-E1D6A834462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283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A472-D5DD-4CDD-97B4-FD7CABC185C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4109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Klicka här för att ändra format på bakgrundsrubriken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Klicka här för att ändra format på bakgrundstexten</a:t>
            </a:r>
          </a:p>
          <a:p>
            <a:pPr lvl="1"/>
            <a:r>
              <a:rPr lang="en-US" altLang="sv-SE"/>
              <a:t>Nivå två</a:t>
            </a:r>
          </a:p>
          <a:p>
            <a:pPr lvl="2"/>
            <a:r>
              <a:rPr lang="en-US" altLang="sv-SE"/>
              <a:t>Nivå tre</a:t>
            </a:r>
          </a:p>
          <a:p>
            <a:pPr lvl="3"/>
            <a:r>
              <a:rPr lang="en-US" altLang="sv-SE"/>
              <a:t>Nivå fyra</a:t>
            </a:r>
          </a:p>
          <a:p>
            <a:pPr lvl="4"/>
            <a:r>
              <a:rPr lang="en-US" altLang="sv-SE"/>
              <a:t>Nivå fem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v-S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v-SE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500547-70B5-4ABF-9DBC-85EE353365E6}" type="slidenum">
              <a:rPr lang="en-US" altLang="sv-SE"/>
              <a:pPr/>
              <a:t>‹#›</a:t>
            </a:fld>
            <a:endParaRPr lang="en-US" altLang="sv-SE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488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0490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0491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049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20548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054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9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20591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59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613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1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pic>
          <p:nvPicPr>
            <p:cNvPr id="20639" name="Picture 159" descr="earth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Stambyte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800"/>
            <a:ext cx="8209160" cy="4616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Våra rör för värme, kall- och varmvatten är gamla, nu 50 år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(det är svårt att säga något om livslängden generellt)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Assemblin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, vår VVS firma, har uppmanat oss att göra stambyte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Läckande rör kan få mycket alvarliga konsekvenser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--speciellt om värmen faller bort när det är vinter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--men också ekonomiskt eftersom man måste laga snabbt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Uppdrag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Årsstämman 2021 gav styrelsen i uppdrag att fortsätta med att</a:t>
            </a:r>
            <a:br>
              <a:rPr lang="sv-SE" altLang="sv-SE" sz="2000" dirty="0"/>
            </a:br>
            <a:r>
              <a:rPr lang="sv-SE" altLang="sv-SE" sz="2000" dirty="0"/>
              <a:t>    undersöka hur stambytet ska göras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160507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Stambyte, jämförelse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809"/>
            <a:ext cx="8064500" cy="4544416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r>
              <a:rPr lang="sv-SE" altLang="sv-SE" sz="2000" u="sng" dirty="0">
                <a:latin typeface="Arial" panose="020B0604020202020204" pitchFamily="34" charset="0"/>
                <a:cs typeface="Arial" panose="020B0604020202020204" pitchFamily="34" charset="0"/>
              </a:rPr>
              <a:t>Rören ute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sv-SE" altLang="sv-SE" sz="2000" u="sng" dirty="0">
                <a:latin typeface="Arial" panose="020B0604020202020204" pitchFamily="34" charset="0"/>
                <a:cs typeface="Arial" panose="020B0604020202020204" pitchFamily="34" charset="0"/>
              </a:rPr>
              <a:t>Rören inne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+  Bara ”lilla rummet bakom		+ ”säkert genomförbar” 	 boden” påverkas inomhus 	                     lösning om </a:t>
            </a:r>
            <a:r>
              <a:rPr lang="sv-SE" altLang="sv-SE" sz="2000">
                <a:latin typeface="Arial" panose="020B0604020202020204" pitchFamily="34" charset="0"/>
                <a:cs typeface="Arial" panose="020B0604020202020204" pitchFamily="34" charset="0"/>
              </a:rPr>
              <a:t>görs i</a:t>
            </a:r>
            <a:br>
              <a:rPr lang="sv-SE" altLang="sv-SE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många 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hyreshus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					+ Rören ligger bra skyddade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					       och är lätt åtkomliga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  Osäkert vad som döljer sig             -  Mer påverkan inomhus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i marken		                                   (hall + kök)		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   Dyrare				</a:t>
            </a: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74781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Stambyte, fortsatt arbete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809"/>
            <a:ext cx="8064500" cy="4544416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Jobba vidare med Tommy Byggare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Låt riktlinjerna från detta Årsmöte vara styrande   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Låt dom jämföra de båda lösningarna med syftet att ta fram ett noggrannare beräknat pris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Målet blir att få fram ”</a:t>
            </a:r>
            <a:r>
              <a:rPr lang="sv-SE" altLang="sv-SE" sz="2000" u="sng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rekommenderad lösning”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Denna lösning ska ligga till grund för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-- en projektering som Tommy Byggare troligtvis gör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-- uppdatering av ”Anläggningsbeslutet” som Nattsländan gör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Tidsmässigt så kan beslut tas vid nästa Årsstämma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385527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3600" u="sng" dirty="0"/>
              <a:t>Ta betalt för att parkera ”firmabilar”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808"/>
            <a:ext cx="8353176" cy="4544417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Det är brist på parkeringsplatser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Förslag har kommit in om att man ska betala för att parkera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firmabilar här , 500 kr/bil och månad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Man gör såhär på flera andra ställen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Meningen är att bygga upp ett kapital som hjälper till att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bekosta nya platser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Förslag finns om att anlägga nya platser intill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den korta garage-längan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268970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Nya armaturer för belysningen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808"/>
            <a:ext cx="8353176" cy="4544417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Belysningen längs infartsvägen är inte bra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Armaturerna släpper in fukt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och det gör att belysningen blir sämre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Nuv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glödlampor innehåller kvicksilver,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det tillåts inte nu</a:t>
            </a:r>
          </a:p>
          <a:p>
            <a:pPr lvl="1">
              <a:lnSpc>
                <a:spcPct val="80000"/>
              </a:lnSpc>
            </a:pP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Nattsländan har fått offert, 25st kostar 125 </a:t>
            </a:r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ooo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kr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det är </a:t>
            </a:r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inkl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montering</a:t>
            </a:r>
          </a:p>
          <a:p>
            <a:pPr lvl="1">
              <a:lnSpc>
                <a:spcPct val="80000"/>
              </a:lnSpc>
            </a:pP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Beslut om att byta föreslås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283340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Stambyte, erfarenheter, 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800"/>
            <a:ext cx="8064500" cy="4616425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Läckor på rör för värmen i kulvertar i marken, vi har haft 3st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--totalt har vi 7st kulvertar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--förklaras med att gamla kulvertar släpper in vatten,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som gör att rören för värmen rostar och orsakar läckor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Läckor på </a:t>
            </a:r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vvc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-rör för varmvattnet, vi har haft 10st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 flera tros bero på att pumpen för </a:t>
            </a:r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vvc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vibrerade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 flera har varit nära lödda rörfogar och där rören är böjda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Det försvinner vatten från värmesystemet, (nu 10 liter/dygn)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 det finns en läcka någonstans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 rörfirman </a:t>
            </a:r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Assemblin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felsöker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OBS, det finns rör även i husen.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 det finns mer rör och rörkrökar i husen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 rörkrökar finns till alla elementen(11st)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 dessa ansvarar medlemmarna själva för, behandlas inte här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216351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Stambyte, erfarenheter, 2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2816"/>
            <a:ext cx="8064500" cy="4472409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Böjda rör är uppenbart en källa till problem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 krökta rör finns </a:t>
            </a:r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där radhusen är förskjutna, 6 ställen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-- för varje ställen finns 3st 90-graderskrökar + flera mindre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Detta gäller både värmerören (utav järn) och varmvattenrören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(utav koppar)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Erfarenheterna visar tydligt att stambyte behöver göras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51706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92696"/>
            <a:ext cx="7772400" cy="791617"/>
          </a:xfrm>
        </p:spPr>
        <p:txBody>
          <a:bodyPr/>
          <a:lstStyle/>
          <a:p>
            <a:r>
              <a:rPr lang="sv-SE" altLang="sv-SE" sz="4000" u="sng" dirty="0"/>
              <a:t>Stambyte, bakgrund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4"/>
            <a:ext cx="8064500" cy="4760912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Tommy Byggare + </a:t>
            </a:r>
            <a:r>
              <a:rPr lang="sv-SE" altLang="sv-S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Assemblin</a:t>
            </a:r>
            <a: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 + en grävare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-- förslaget presenterades vid Årsstämman 2020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-- in från trädgårdssidan och via stora rummet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-- underkändes av medlemmarna, man ville inte att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vardagsrummet skulle påverkas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Brion Rör kom in och var mycket pådrivande under år 2020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-- rören dras i asfaltgångarna och i entréerna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-- in via ”lilla rummet bakom boden”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-- man avbröt jobbet och bara muntliga uppgifter gavs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sv-SE" altLang="sv-S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vvs-konsult</a:t>
            </a:r>
            <a: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, Örjan Pantzar, engagerades</a:t>
            </a:r>
            <a:b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Vi hade kontakt med en </a:t>
            </a:r>
            <a:r>
              <a:rPr lang="sv-SE" altLang="sv-S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vvs-firma</a:t>
            </a:r>
            <a: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 i Uddevalla</a:t>
            </a:r>
            <a:b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Nattsländan tog själva fram en lösning</a:t>
            </a:r>
            <a:b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-- rören dras i de </a:t>
            </a: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nuv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kulvertarna i radhusens bottenplattor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Vi har nu kontakt med byggfirman Tommy Byggare via en</a:t>
            </a:r>
            <a:b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erfaren konsult, Jan </a:t>
            </a:r>
            <a:r>
              <a:rPr lang="sv-SE" altLang="sv-S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Hennström</a:t>
            </a:r>
            <a:br>
              <a:rPr lang="sv-SE" altLang="sv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-- han har underkänt kulvert-lösningen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-- rören föreslås istället att dras under innertaket, se kallelsen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120102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92697"/>
            <a:ext cx="7772400" cy="720080"/>
          </a:xfrm>
        </p:spPr>
        <p:txBody>
          <a:bodyPr/>
          <a:lstStyle/>
          <a:p>
            <a:r>
              <a:rPr lang="sv-SE" altLang="sv-SE" sz="4000" u="sng" dirty="0"/>
              <a:t>Stambyte, resultat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94865"/>
            <a:ext cx="8064896" cy="4670437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Stambyte är </a:t>
            </a:r>
            <a:r>
              <a:rPr lang="sv-SE" altLang="sv-SE" sz="1800" u="sng" dirty="0"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lätt att göra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--den </a:t>
            </a: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nuv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lösningen är gjord utan tanke på underhåll, tyvärr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Många alternativ har undersökts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--det innebär också att vi lärt oss mycket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Det blir dyrt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 mer än 15 Mkr men vi är ju 77st hus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 kvalitet är viktigt, det nya ska hålla i 100 år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 föreningen tar ett lån som medlemmarna betalar av genom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höjd kvartalsavgift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 arbetsgrupp bildades 2021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--Thomas Johnsson </a:t>
            </a: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Bkv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432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--Christer Fihn          </a:t>
            </a: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Bkv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526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</a:t>
            </a: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Hazem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Zainel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Bkv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468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Nu finns det 2st förslag till hur stambytet kan göras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 rören dragna utomhus, i gångarna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 rören dragna inomhus, under innertaket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123233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12775"/>
            <a:ext cx="7772400" cy="871538"/>
          </a:xfrm>
        </p:spPr>
        <p:txBody>
          <a:bodyPr/>
          <a:lstStyle/>
          <a:p>
            <a:r>
              <a:rPr lang="sv-SE" altLang="sv-SE" sz="4000" u="sng" dirty="0"/>
              <a:t>Stambyte, rören utomhus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064500" cy="4760912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Lösningen bygger på en idé från Brion Rör som avbröt arbetet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v-SE" alt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pga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andra prioriteringar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Denna lösning har fördelen att husen påverkas mildare inomhus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--rören föreslås komma in till ”lilla rummet bakom boden”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--där dras rören upp under innertaket och sedan in till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klädkammaren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 nackdel är att alla de asfalterade gångarna behöver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grävas upp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En annan nackdel är att det förväntas blir dyrt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  rören i gångarna har många förgreningar och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de måste ”lastbils-säkras”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Inget pris erhölls, bara en muntlig uppskattning på 20 Mkr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273021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Stambyte, rören inomhus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809"/>
            <a:ext cx="8064500" cy="4544416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Lösningen bygger på ett förslag från Tommy Byggare som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anlitats för att komma med förslag     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Tommy Byggare förkastade vår egen lösning som innebar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att de nya rören skulle dras i de befintliga kulvertarna. 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Kulverten är alldeles för svår och osäker.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Tommy byggares förslag är att dra rören under innertaket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--detta angavs som en ”säker” lösning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--lite modifierat blir det så som bilagan till kallelsen visar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Fördelen är att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-- denna lösning bedöms bli billigare, ingen prisuppgift finns, 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det finns bara en målsättning på 15 Mkr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-- läckor upptäcks lättare och framtida underhåll blir enklare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Nackdelen är att husen inomhus påverkas mera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b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br>
              <a:rPr lang="sv-SE" altLang="sv-SE" sz="2800" b="1" dirty="0"/>
            </a:b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2022-03-30</a:t>
            </a:r>
          </a:p>
        </p:txBody>
      </p:sp>
    </p:spTree>
    <p:extLst>
      <p:ext uri="{BB962C8B-B14F-4D97-AF65-F5344CB8AC3E}">
        <p14:creationId xmlns:p14="http://schemas.microsoft.com/office/powerpoint/2010/main" val="257981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D4544E-7605-4B6B-BCCE-38E2CEAA4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9271" y="549397"/>
            <a:ext cx="4969709" cy="684048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7E95CFF-8660-4FE3-BF70-5DC0FA7F33B1}"/>
              </a:ext>
            </a:extLst>
          </p:cNvPr>
          <p:cNvSpPr txBox="1"/>
          <p:nvPr/>
        </p:nvSpPr>
        <p:spPr>
          <a:xfrm>
            <a:off x="2771800" y="90872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Rören dragna under innertaket</a:t>
            </a:r>
          </a:p>
        </p:txBody>
      </p:sp>
    </p:spTree>
    <p:extLst>
      <p:ext uri="{BB962C8B-B14F-4D97-AF65-F5344CB8AC3E}">
        <p14:creationId xmlns:p14="http://schemas.microsoft.com/office/powerpoint/2010/main" val="335997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01DEE7-C632-4DF2-B83F-239857BDB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6483" y="457934"/>
            <a:ext cx="5147101" cy="72008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DF59122-E5A8-40E5-A029-1C697FC60879}"/>
              </a:ext>
            </a:extLst>
          </p:cNvPr>
          <p:cNvSpPr txBox="1"/>
          <p:nvPr/>
        </p:nvSpPr>
        <p:spPr>
          <a:xfrm>
            <a:off x="1043608" y="90872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Stamdragning för alternativet med rören under innertaket</a:t>
            </a:r>
          </a:p>
        </p:txBody>
      </p:sp>
    </p:spTree>
    <p:extLst>
      <p:ext uri="{BB962C8B-B14F-4D97-AF65-F5344CB8AC3E}">
        <p14:creationId xmlns:p14="http://schemas.microsoft.com/office/powerpoint/2010/main" val="825099095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9352</TotalTime>
  <Words>1265</Words>
  <Application>Microsoft Office PowerPoint</Application>
  <PresentationFormat>Bildspel på skärmen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Tahoma</vt:lpstr>
      <vt:lpstr>Times New Roman</vt:lpstr>
      <vt:lpstr>Global</vt:lpstr>
      <vt:lpstr>Stambyte</vt:lpstr>
      <vt:lpstr>Stambyte, erfarenheter, 1</vt:lpstr>
      <vt:lpstr>Stambyte, erfarenheter, 2</vt:lpstr>
      <vt:lpstr>Stambyte, bakgrund</vt:lpstr>
      <vt:lpstr>Stambyte, resultat</vt:lpstr>
      <vt:lpstr>Stambyte, rören utomhus</vt:lpstr>
      <vt:lpstr>Stambyte, rören inomhus</vt:lpstr>
      <vt:lpstr>PowerPoint-presentation</vt:lpstr>
      <vt:lpstr>PowerPoint-presentation</vt:lpstr>
      <vt:lpstr>Stambyte, jämförelse</vt:lpstr>
      <vt:lpstr>Stambyte, fortsatt arbete</vt:lpstr>
      <vt:lpstr>Ta betalt för att parkera ”firmabilar”</vt:lpstr>
      <vt:lpstr>Nya armaturer för belysningen</vt:lpstr>
    </vt:vector>
  </TitlesOfParts>
  <Company>utb-pc02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INFARTEN</dc:title>
  <dc:creator>Thomas Johnsson</dc:creator>
  <cp:lastModifiedBy>thomas johnsson</cp:lastModifiedBy>
  <cp:revision>438</cp:revision>
  <cp:lastPrinted>2022-03-29T08:09:29Z</cp:lastPrinted>
  <dcterms:created xsi:type="dcterms:W3CDTF">2008-03-15T17:21:36Z</dcterms:created>
  <dcterms:modified xsi:type="dcterms:W3CDTF">2022-04-12T10:15:48Z</dcterms:modified>
</cp:coreProperties>
</file>