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77" r:id="rId2"/>
    <p:sldId id="281" r:id="rId3"/>
    <p:sldId id="293" r:id="rId4"/>
    <p:sldId id="292" r:id="rId5"/>
    <p:sldId id="295" r:id="rId6"/>
    <p:sldId id="291" r:id="rId7"/>
    <p:sldId id="294" r:id="rId8"/>
    <p:sldId id="289" r:id="rId9"/>
    <p:sldId id="288" r:id="rId10"/>
  </p:sldIdLst>
  <p:sldSz cx="9144000" cy="6858000" type="screen4x3"/>
  <p:notesSz cx="9925050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6" autoAdjust="0"/>
    <p:restoredTop sz="96305" autoAdjust="0"/>
  </p:normalViewPr>
  <p:slideViewPr>
    <p:cSldViewPr>
      <p:cViewPr varScale="1">
        <p:scale>
          <a:sx n="126" d="100"/>
          <a:sy n="126" d="100"/>
        </p:scale>
        <p:origin x="3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73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73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7483F8-60A2-4B28-BACD-AD49AECAF9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64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73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05" y="3228896"/>
            <a:ext cx="794004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73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840AEEE-47BD-4E4B-BA80-BC41DA2160F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79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510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1511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2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8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3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4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5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6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7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8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9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0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1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2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3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4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5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1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2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3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4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5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6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3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4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6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7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8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9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0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1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2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3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4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5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6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67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3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4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79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1595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9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v-SE" noProof="0"/>
              <a:t>Klicka här för att ändra format på bakgrundsrubriken</a:t>
            </a:r>
          </a:p>
        </p:txBody>
      </p:sp>
      <p:sp>
        <p:nvSpPr>
          <p:cNvPr id="2159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v-SE" noProof="0"/>
              <a:t>Klicka här för att ändra format på underrubrik i bakgrunden</a:t>
            </a:r>
          </a:p>
        </p:txBody>
      </p:sp>
      <p:sp>
        <p:nvSpPr>
          <p:cNvPr id="21598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599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600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98FED-15F9-40F1-9C1E-40EA5FB8B35F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0062-72E3-4546-85B5-9988B9F8F5F6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992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48C9-3AB7-474B-954C-B9EC7715194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999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606590-5424-44A8-B752-37730370E1B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76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B51B-10C7-4B9C-8E98-3DC0F5BDCD0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4146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EADC-EF1D-43F0-BBEF-C825C4D3BE2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216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A525-6482-46B2-800D-FBE87AD9BD0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6598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8B2F-CCE7-4507-B653-C76E16174D7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9749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154E-E867-4EE7-B49D-1D661EC5F11E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6013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567E-68EE-44B4-B913-B61EC3AA163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352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5AA6-AF5F-4D96-899C-E1D6A834462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28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A472-D5DD-4CDD-97B4-FD7CABC185C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109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bakgrundsrubriken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bakgrundstexten</a:t>
            </a:r>
          </a:p>
          <a:p>
            <a:pPr lvl="1"/>
            <a:r>
              <a:rPr lang="en-US" altLang="sv-SE"/>
              <a:t>Nivå två</a:t>
            </a:r>
          </a:p>
          <a:p>
            <a:pPr lvl="2"/>
            <a:r>
              <a:rPr lang="en-US" altLang="sv-SE"/>
              <a:t>Nivå tre</a:t>
            </a:r>
          </a:p>
          <a:p>
            <a:pPr lvl="3"/>
            <a:r>
              <a:rPr lang="en-US" altLang="sv-SE"/>
              <a:t>Nivå fyra</a:t>
            </a:r>
          </a:p>
          <a:p>
            <a:pPr lvl="4"/>
            <a:r>
              <a:rPr lang="en-US" altLang="sv-SE"/>
              <a:t>Nivå fem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v-S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v-S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500547-70B5-4ABF-9DBC-85EE353365E6}" type="slidenum">
              <a:rPr lang="en-US" altLang="sv-SE"/>
              <a:pPr/>
              <a:t>‹#›</a:t>
            </a:fld>
            <a:endParaRPr lang="en-US" altLang="sv-SE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488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0491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04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20548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05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0591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5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61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0639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Garagegolv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Golven i garage-längan närmast </a:t>
            </a:r>
            <a:r>
              <a:rPr lang="sv-SE" altLang="sv-SE" sz="2400" dirty="0" err="1"/>
              <a:t>Bkv</a:t>
            </a:r>
            <a:r>
              <a:rPr lang="sv-SE" altLang="sv-SE" sz="2400" dirty="0"/>
              <a:t> återstår att laga</a:t>
            </a:r>
            <a:br>
              <a:rPr lang="sv-SE" altLang="sv-SE" sz="2400" dirty="0"/>
            </a:b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Förslag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Åtgärda dessa 16 golv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Vi gör på samma sätt som tidigare, det blev bra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Måla även ytterdelen av golven i de garage som redan är åtgärdade</a:t>
            </a:r>
            <a:br>
              <a:rPr lang="sv-SE" altLang="sv-SE" sz="2400" dirty="0"/>
            </a:b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Kostnader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20 000 kr baserat på erfarenheterna</a:t>
            </a:r>
            <a:endParaRPr lang="sv-SE" altLang="sv-SE" sz="1600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Stadgarna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4"/>
            <a:ext cx="8064500" cy="45365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  <a:br>
              <a:rPr lang="sv-SE" altLang="sv-SE" sz="2800" b="1" dirty="0"/>
            </a:b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 stadgar som godkändes av medlemmarna i fjol blev inte godkända av Lantmäteriet i Norrtälje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 blev </a:t>
            </a:r>
            <a:r>
              <a:rPr lang="sv-SE" altLang="sv-SE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registrerade i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  <a:t>Samfällighetsföreningsregistret</a:t>
            </a:r>
            <a:br>
              <a:rPr lang="sv-SE" alt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Stadgar utgör </a:t>
            </a:r>
            <a:r>
              <a:rPr lang="sv-SE" altLang="sv-SE" sz="2000" u="sng" dirty="0">
                <a:latin typeface="Arial" panose="020B0604020202020204" pitchFamily="34" charset="0"/>
                <a:cs typeface="Arial" panose="020B0604020202020204" pitchFamily="34" charset="0"/>
              </a:rPr>
              <a:t>juridiska krav,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texten i §2 avvek från ”anläggningsbeslutet”,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så får det inte vara.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Styrelsen har haft en dialog med Lantmäteriet.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 har kommit fram till att nedanstående förslag bör kunna bli registrerat och därmed vinna laga kraft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800" b="1" dirty="0"/>
            </a:br>
            <a:endParaRPr lang="sv-SE" altLang="sv-SE" sz="2800" b="1" dirty="0"/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  <p:extLst>
      <p:ext uri="{BB962C8B-B14F-4D97-AF65-F5344CB8AC3E}">
        <p14:creationId xmlns:p14="http://schemas.microsoft.com/office/powerpoint/2010/main" val="31100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Stadgarna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4"/>
            <a:ext cx="8064500" cy="453652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Uppdatering nr 1</a:t>
            </a:r>
            <a:br>
              <a:rPr lang="sv-SE" altLang="sv-SE" sz="2800" b="1" dirty="0"/>
            </a:b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Ändra så att pkt a) till e) i §2 Samfälligheter</a:t>
            </a:r>
            <a:br>
              <a:rPr lang="sv-SE" altLang="sv-SE" sz="2000" dirty="0"/>
            </a:br>
            <a:r>
              <a:rPr lang="sv-SE" altLang="sv-SE" sz="2000" dirty="0"/>
              <a:t>stämmer med ”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anläggningsbeslutet”</a:t>
            </a: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Detta medför att det kommer att stå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”centralantenn-anläggning”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 de nya stadgarna.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Men det bedöms vara ok,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fibernätet utgör en ”centralantenn-anläggning”,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det har medlemmarna beslutat.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  <p:extLst>
      <p:ext uri="{BB962C8B-B14F-4D97-AF65-F5344CB8AC3E}">
        <p14:creationId xmlns:p14="http://schemas.microsoft.com/office/powerpoint/2010/main" val="1160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792162"/>
          </a:xfrm>
        </p:spPr>
        <p:txBody>
          <a:bodyPr/>
          <a:lstStyle/>
          <a:p>
            <a:r>
              <a:rPr lang="sv-SE" altLang="sv-SE" sz="4000" u="sng" dirty="0"/>
              <a:t>Stadgarna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8839"/>
            <a:ext cx="8064500" cy="41039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Uppdatering nr 2</a:t>
            </a:r>
            <a:br>
              <a:rPr lang="sv-SE" altLang="sv-SE" sz="2800" b="1" dirty="0"/>
            </a:b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Ändra även i §18 </a:t>
            </a:r>
            <a:br>
              <a:rPr lang="sv-SE" altLang="sv-SE" sz="2000" dirty="0"/>
            </a:br>
            <a:endParaRPr lang="sv-SE" altLang="sv-SE" sz="2000" dirty="0"/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Stämmoprotokollet skall justeras inom 2 veckor efter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stämman och därefter hållas tillgängligt för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medlemmarna.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Stämmoprotokollet skall vara tillgängligt för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medlemmarna senast 2 veckor efter stämman.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Innan protokollet distribueras till medlemmarna skall det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vara justerat.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  <p:extLst>
      <p:ext uri="{BB962C8B-B14F-4D97-AF65-F5344CB8AC3E}">
        <p14:creationId xmlns:p14="http://schemas.microsoft.com/office/powerpoint/2010/main" val="374887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Infartsgrindar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81168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Varför?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Många bilar håller för hög hastighet inne på området.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Många utomstående kör in i ”onödan”.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Inkommit flertalet klagomål på ovan nämnda punkter.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Det ska inte krävas att ett barn blir påkört för att detta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förslag ska tas på allvar.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Förslag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4st infartsgrindar med nyckellås.</a:t>
            </a:r>
            <a:br>
              <a:rPr lang="sv-SE" altLang="sv-SE" b="1" dirty="0"/>
            </a:br>
            <a:endParaRPr lang="sv-SE" altLang="sv-SE" b="1" dirty="0"/>
          </a:p>
          <a:p>
            <a:pPr lvl="1">
              <a:lnSpc>
                <a:spcPct val="80000"/>
              </a:lnSpc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  <p:extLst>
      <p:ext uri="{BB962C8B-B14F-4D97-AF65-F5344CB8AC3E}">
        <p14:creationId xmlns:p14="http://schemas.microsoft.com/office/powerpoint/2010/main" val="28868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0728"/>
            <a:ext cx="8064500" cy="526449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Övriga punkter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Företag som t.ex PostNord, DHL, Schenker, VTD, Centralen osv är kontaktade.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Låsen som ska monteras är OK för Ambulansen, brandkåren samt Polisen.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Thomas har varit i kontakt med Frostfjärilen som också införskaffat grindar av samma anledningar.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(Bild kommer på nästa slide.)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Styrelsen har tittat på andra lösningar, men detta anses vara det lämpligaste.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Kostnader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4st grindar inkl. lås – 36 050:- 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Montering kan köpas till - 22 500:-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Nycklar – ca 110:-/st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800" b="1" dirty="0"/>
            </a:b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  <p:extLst>
      <p:ext uri="{BB962C8B-B14F-4D97-AF65-F5344CB8AC3E}">
        <p14:creationId xmlns:p14="http://schemas.microsoft.com/office/powerpoint/2010/main" val="11472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Grindar,2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800" b="1" dirty="0"/>
            </a:br>
            <a:br>
              <a:rPr lang="sv-SE" altLang="sv-SE" sz="2800" b="1" dirty="0"/>
            </a:b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ECA4A2-30E5-45B6-9D8B-41C7EF197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5E7AA58-24A3-4FED-BB33-0E634AA46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Våra rör för värme, kall- och varmvatten är gamla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Assemblin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, vår VVS firma, uppmanar oss att vara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förberedda på problem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Läckande rör kan få mycket alvarliga konsekvenser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Stambyte blir också mycket dyrt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Förslag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Styrelsen undersöker </a:t>
            </a:r>
            <a:br>
              <a:rPr lang="sv-SE" altLang="sv-SE" sz="2000" dirty="0"/>
            </a:br>
            <a:r>
              <a:rPr lang="sv-SE" altLang="sv-SE" sz="2000" dirty="0"/>
              <a:t>    --riskerna</a:t>
            </a:r>
            <a:br>
              <a:rPr lang="sv-SE" altLang="sv-SE" sz="2000" dirty="0"/>
            </a:br>
            <a:r>
              <a:rPr lang="sv-SE" altLang="sv-SE" sz="2000" dirty="0"/>
              <a:t>    --alternativa lösningar</a:t>
            </a:r>
            <a:br>
              <a:rPr lang="sv-SE" altLang="sv-SE" sz="2000" dirty="0"/>
            </a:br>
            <a:r>
              <a:rPr lang="sv-SE" altLang="sv-SE" sz="2000" dirty="0"/>
              <a:t>    --kostnader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Ett grovt förslag ska finnas framme till nästa årsstämma</a:t>
            </a:r>
            <a:br>
              <a:rPr lang="sv-SE" altLang="sv-SE" sz="2800" b="1" dirty="0"/>
            </a:b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2019-03-06</a:t>
            </a:r>
          </a:p>
        </p:txBody>
      </p:sp>
    </p:spTree>
    <p:extLst>
      <p:ext uri="{BB962C8B-B14F-4D97-AF65-F5344CB8AC3E}">
        <p14:creationId xmlns:p14="http://schemas.microsoft.com/office/powerpoint/2010/main" val="160507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pPr algn="ctr"/>
            <a:r>
              <a:rPr lang="sv-SE" altLang="sv-SE" sz="4000" u="sng" dirty="0"/>
              <a:t>Övrigt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807"/>
            <a:ext cx="8064500" cy="4320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000" b="1" dirty="0"/>
              <a:t>Läcka i värmesystemet</a:t>
            </a: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Det försvinner vatten, ca 1,2 liter/dygn, från värmesystemet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och det motsvarar ca 2 droppar/sekund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Ett ”normalt” svinn </a:t>
            </a:r>
            <a:r>
              <a:rPr lang="sv-SE" altLang="sv-SE" sz="1800">
                <a:latin typeface="Arial" panose="020B0604020202020204" pitchFamily="34" charset="0"/>
                <a:cs typeface="Arial" panose="020B0604020202020204" pitchFamily="34" charset="0"/>
              </a:rPr>
              <a:t>uppskattas vara &lt;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1 liter/dygn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Normalt svinn finns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på grund av att folk tömmer element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- man målar tex om och behöver ta bort ett element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- normalt svinn uppmättes under perioden nov 2018 till jan 2019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- då kan man tydligt se att det inte fanns något läckage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Kan det finnas någon läcka från ett rör i kulvertarna?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Eller finns läckan hemma hos någon, tex i klädkammaren?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 att ta reda på var ombedes alla medlemmar att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v-SE" altLang="sv-SE" sz="1800" u="sng" dirty="0">
                <a:latin typeface="Arial" panose="020B0604020202020204" pitchFamily="34" charset="0"/>
                <a:cs typeface="Arial" panose="020B0604020202020204" pitchFamily="34" charset="0"/>
              </a:rPr>
              <a:t>kontrollera rören i sin klädkammare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Meddela sedan styrelsen om det läcker någonstans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Då åtgärdar styrelsen läckan</a:t>
            </a:r>
          </a:p>
          <a:p>
            <a:pPr lvl="1">
              <a:lnSpc>
                <a:spcPct val="80000"/>
              </a:lnSpc>
            </a:pP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2018-03-07</a:t>
            </a:r>
          </a:p>
        </p:txBody>
      </p:sp>
    </p:spTree>
    <p:extLst>
      <p:ext uri="{BB962C8B-B14F-4D97-AF65-F5344CB8AC3E}">
        <p14:creationId xmlns:p14="http://schemas.microsoft.com/office/powerpoint/2010/main" val="1448744495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7129</TotalTime>
  <Words>195</Words>
  <Application>Microsoft Office PowerPoint</Application>
  <PresentationFormat>Bildspel på skärmen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Tahoma</vt:lpstr>
      <vt:lpstr>Times New Roman</vt:lpstr>
      <vt:lpstr>Global</vt:lpstr>
      <vt:lpstr>Garagegolv</vt:lpstr>
      <vt:lpstr>Stadgarna</vt:lpstr>
      <vt:lpstr>Stadgarna</vt:lpstr>
      <vt:lpstr>Stadgarna</vt:lpstr>
      <vt:lpstr>Infartsgrindar</vt:lpstr>
      <vt:lpstr>PowerPoint-presentation</vt:lpstr>
      <vt:lpstr>Grindar,2</vt:lpstr>
      <vt:lpstr>Stambyte</vt:lpstr>
      <vt:lpstr>Övrigt</vt:lpstr>
    </vt:vector>
  </TitlesOfParts>
  <Company>utb-pc02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INFARTEN</dc:title>
  <dc:creator>Thomas Johnsson</dc:creator>
  <cp:lastModifiedBy>Thomas</cp:lastModifiedBy>
  <cp:revision>306</cp:revision>
  <cp:lastPrinted>2019-02-21T12:30:25Z</cp:lastPrinted>
  <dcterms:created xsi:type="dcterms:W3CDTF">2008-03-15T17:21:36Z</dcterms:created>
  <dcterms:modified xsi:type="dcterms:W3CDTF">2019-03-06T14:09:16Z</dcterms:modified>
</cp:coreProperties>
</file>