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277" r:id="rId2"/>
    <p:sldId id="295" r:id="rId3"/>
    <p:sldId id="280" r:id="rId4"/>
    <p:sldId id="285" r:id="rId5"/>
    <p:sldId id="286" r:id="rId6"/>
    <p:sldId id="287" r:id="rId7"/>
    <p:sldId id="288" r:id="rId8"/>
    <p:sldId id="278" r:id="rId9"/>
    <p:sldId id="290" r:id="rId10"/>
    <p:sldId id="291" r:id="rId11"/>
    <p:sldId id="292" r:id="rId12"/>
    <p:sldId id="293" r:id="rId13"/>
    <p:sldId id="294" r:id="rId14"/>
  </p:sldIdLst>
  <p:sldSz cx="9144000" cy="6858000" type="screen4x3"/>
  <p:notesSz cx="9947275" cy="6858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1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26" autoAdjust="0"/>
    <p:restoredTop sz="96305" autoAdjust="0"/>
  </p:normalViewPr>
  <p:slideViewPr>
    <p:cSldViewPr>
      <p:cViewPr varScale="1">
        <p:scale>
          <a:sx n="108" d="100"/>
          <a:sy n="108" d="100"/>
        </p:scale>
        <p:origin x="104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10486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5063" y="0"/>
            <a:ext cx="4310486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4310486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5063" y="6513513"/>
            <a:ext cx="4310486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C17483F8-60A2-4B28-BACD-AD49AECAF9DE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9366436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10486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5063" y="0"/>
            <a:ext cx="4310486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59138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4728" y="3257550"/>
            <a:ext cx="795782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4310486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5063" y="6513513"/>
            <a:ext cx="4310486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1840AEEE-47BD-4E4B-BA80-BC41DA2160FF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4179835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0AEEE-47BD-4E4B-BA80-BC41DA2160FF}" type="slidenum">
              <a:rPr lang="sv-SE" altLang="sv-SE" smtClean="0"/>
              <a:pPr/>
              <a:t>2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666491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0AEEE-47BD-4E4B-BA80-BC41DA2160FF}" type="slidenum">
              <a:rPr lang="sv-SE" altLang="sv-SE" smtClean="0"/>
              <a:pPr/>
              <a:t>8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98832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0AEEE-47BD-4E4B-BA80-BC41DA2160FF}" type="slidenum">
              <a:rPr lang="sv-SE" altLang="sv-SE" smtClean="0"/>
              <a:pPr/>
              <a:t>9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8610442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0AEEE-47BD-4E4B-BA80-BC41DA2160FF}" type="slidenum">
              <a:rPr lang="sv-SE" altLang="sv-SE" smtClean="0"/>
              <a:pPr/>
              <a:t>10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3433999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0AEEE-47BD-4E4B-BA80-BC41DA2160FF}" type="slidenum">
              <a:rPr lang="sv-SE" altLang="sv-SE" smtClean="0"/>
              <a:pPr/>
              <a:t>11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1005413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0AEEE-47BD-4E4B-BA80-BC41DA2160FF}" type="slidenum">
              <a:rPr lang="sv-SE" altLang="sv-SE" smtClean="0"/>
              <a:pPr/>
              <a:t>12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3862350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0AEEE-47BD-4E4B-BA80-BC41DA2160FF}" type="slidenum">
              <a:rPr lang="sv-SE" altLang="sv-SE" smtClean="0"/>
              <a:pPr/>
              <a:t>13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510902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0" y="-19050"/>
            <a:ext cx="9144000" cy="6877050"/>
            <a:chOff x="0" y="-12"/>
            <a:chExt cx="5760" cy="4332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hidden">
            <a:xfrm>
              <a:off x="1104" y="1008"/>
              <a:ext cx="4656" cy="331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21508" name="Group 4"/>
            <p:cNvGrpSpPr>
              <a:grpSpLocks/>
            </p:cNvGrpSpPr>
            <p:nvPr userDrawn="1"/>
          </p:nvGrpSpPr>
          <p:grpSpPr bwMode="auto">
            <a:xfrm>
              <a:off x="0" y="-12"/>
              <a:ext cx="5760" cy="1045"/>
              <a:chOff x="0" y="-9"/>
              <a:chExt cx="5760" cy="1045"/>
            </a:xfrm>
          </p:grpSpPr>
          <p:sp>
            <p:nvSpPr>
              <p:cNvPr id="21509" name="Freeform 5"/>
              <p:cNvSpPr>
                <a:spLocks/>
              </p:cNvSpPr>
              <p:nvPr userDrawn="1"/>
            </p:nvSpPr>
            <p:spPr bwMode="ltGray">
              <a:xfrm>
                <a:off x="0" y="4"/>
                <a:ext cx="5760" cy="1032"/>
              </a:xfrm>
              <a:custGeom>
                <a:avLst/>
                <a:gdLst>
                  <a:gd name="T0" fmla="*/ 4848 w 4848"/>
                  <a:gd name="T1" fmla="*/ 432 h 432"/>
                  <a:gd name="T2" fmla="*/ 0 w 4848"/>
                  <a:gd name="T3" fmla="*/ 432 h 432"/>
                  <a:gd name="T4" fmla="*/ 0 w 4848"/>
                  <a:gd name="T5" fmla="*/ 0 h 432"/>
                  <a:gd name="T6" fmla="*/ 4848 w 4848"/>
                  <a:gd name="T7" fmla="*/ 0 h 432"/>
                  <a:gd name="T8" fmla="*/ 4848 w 4848"/>
                  <a:gd name="T9" fmla="*/ 432 h 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848" h="432">
                    <a:moveTo>
                      <a:pt x="4848" y="432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4848" y="0"/>
                    </a:lnTo>
                    <a:lnTo>
                      <a:pt x="4848" y="432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21510" name="Group 6"/>
              <p:cNvGrpSpPr>
                <a:grpSpLocks/>
              </p:cNvGrpSpPr>
              <p:nvPr userDrawn="1"/>
            </p:nvGrpSpPr>
            <p:grpSpPr bwMode="auto">
              <a:xfrm>
                <a:off x="333" y="-9"/>
                <a:ext cx="5176" cy="1044"/>
                <a:chOff x="333" y="-9"/>
                <a:chExt cx="5176" cy="1044"/>
              </a:xfrm>
            </p:grpSpPr>
            <p:sp>
              <p:nvSpPr>
                <p:cNvPr id="21511" name="Freeform 7"/>
                <p:cNvSpPr>
                  <a:spLocks/>
                </p:cNvSpPr>
                <p:nvPr userDrawn="1"/>
              </p:nvSpPr>
              <p:spPr bwMode="ltGray">
                <a:xfrm>
                  <a:off x="3230" y="949"/>
                  <a:ext cx="17" cy="20"/>
                </a:xfrm>
                <a:custGeom>
                  <a:avLst/>
                  <a:gdLst>
                    <a:gd name="T0" fmla="*/ 5 w 15"/>
                    <a:gd name="T1" fmla="*/ 11 h 23"/>
                    <a:gd name="T2" fmla="*/ 15 w 15"/>
                    <a:gd name="T3" fmla="*/ 5 h 23"/>
                    <a:gd name="T4" fmla="*/ 13 w 15"/>
                    <a:gd name="T5" fmla="*/ 17 h 23"/>
                    <a:gd name="T6" fmla="*/ 5 w 15"/>
                    <a:gd name="T7" fmla="*/ 11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5" h="23">
                      <a:moveTo>
                        <a:pt x="5" y="11"/>
                      </a:moveTo>
                      <a:cubicBezTo>
                        <a:pt x="2" y="1"/>
                        <a:pt x="7" y="0"/>
                        <a:pt x="15" y="5"/>
                      </a:cubicBezTo>
                      <a:cubicBezTo>
                        <a:pt x="14" y="9"/>
                        <a:pt x="15" y="13"/>
                        <a:pt x="13" y="17"/>
                      </a:cubicBezTo>
                      <a:cubicBezTo>
                        <a:pt x="9" y="23"/>
                        <a:pt x="0" y="16"/>
                        <a:pt x="5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12" name="Freeform 8"/>
                <p:cNvSpPr>
                  <a:spLocks/>
                </p:cNvSpPr>
                <p:nvPr userDrawn="1"/>
              </p:nvSpPr>
              <p:spPr bwMode="ltGray">
                <a:xfrm>
                  <a:off x="3406" y="1015"/>
                  <a:ext cx="21" cy="20"/>
                </a:xfrm>
                <a:custGeom>
                  <a:avLst/>
                  <a:gdLst>
                    <a:gd name="T0" fmla="*/ 3 w 20"/>
                    <a:gd name="T1" fmla="*/ 13 h 23"/>
                    <a:gd name="T2" fmla="*/ 11 w 20"/>
                    <a:gd name="T3" fmla="*/ 3 h 23"/>
                    <a:gd name="T4" fmla="*/ 7 w 20"/>
                    <a:gd name="T5" fmla="*/ 19 h 23"/>
                    <a:gd name="T6" fmla="*/ 3 w 20"/>
                    <a:gd name="T7" fmla="*/ 13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3">
                      <a:moveTo>
                        <a:pt x="3" y="13"/>
                      </a:moveTo>
                      <a:cubicBezTo>
                        <a:pt x="0" y="5"/>
                        <a:pt x="2" y="0"/>
                        <a:pt x="11" y="3"/>
                      </a:cubicBezTo>
                      <a:cubicBezTo>
                        <a:pt x="16" y="10"/>
                        <a:pt x="20" y="23"/>
                        <a:pt x="7" y="19"/>
                      </a:cubicBezTo>
                      <a:cubicBezTo>
                        <a:pt x="6" y="17"/>
                        <a:pt x="3" y="13"/>
                        <a:pt x="3" y="1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13" name="Freeform 9"/>
                <p:cNvSpPr>
                  <a:spLocks/>
                </p:cNvSpPr>
                <p:nvPr userDrawn="1"/>
              </p:nvSpPr>
              <p:spPr bwMode="ltGray">
                <a:xfrm>
                  <a:off x="2909" y="908"/>
                  <a:ext cx="31" cy="34"/>
                </a:xfrm>
                <a:custGeom>
                  <a:avLst/>
                  <a:gdLst>
                    <a:gd name="T0" fmla="*/ 16 w 30"/>
                    <a:gd name="T1" fmla="*/ 33 h 42"/>
                    <a:gd name="T2" fmla="*/ 8 w 30"/>
                    <a:gd name="T3" fmla="*/ 21 h 42"/>
                    <a:gd name="T4" fmla="*/ 0 w 30"/>
                    <a:gd name="T5" fmla="*/ 9 h 42"/>
                    <a:gd name="T6" fmla="*/ 16 w 30"/>
                    <a:gd name="T7" fmla="*/ 3 h 42"/>
                    <a:gd name="T8" fmla="*/ 30 w 30"/>
                    <a:gd name="T9" fmla="*/ 23 h 42"/>
                    <a:gd name="T10" fmla="*/ 28 w 30"/>
                    <a:gd name="T11" fmla="*/ 31 h 42"/>
                    <a:gd name="T12" fmla="*/ 16 w 30"/>
                    <a:gd name="T13" fmla="*/ 33 h 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0" h="42">
                      <a:moveTo>
                        <a:pt x="16" y="33"/>
                      </a:moveTo>
                      <a:cubicBezTo>
                        <a:pt x="3" y="20"/>
                        <a:pt x="15" y="34"/>
                        <a:pt x="8" y="21"/>
                      </a:cubicBezTo>
                      <a:cubicBezTo>
                        <a:pt x="6" y="17"/>
                        <a:pt x="0" y="9"/>
                        <a:pt x="0" y="9"/>
                      </a:cubicBezTo>
                      <a:cubicBezTo>
                        <a:pt x="5" y="1"/>
                        <a:pt x="7" y="0"/>
                        <a:pt x="16" y="3"/>
                      </a:cubicBezTo>
                      <a:cubicBezTo>
                        <a:pt x="25" y="16"/>
                        <a:pt x="10" y="16"/>
                        <a:pt x="30" y="23"/>
                      </a:cubicBezTo>
                      <a:cubicBezTo>
                        <a:pt x="29" y="26"/>
                        <a:pt x="30" y="29"/>
                        <a:pt x="28" y="31"/>
                      </a:cubicBezTo>
                      <a:cubicBezTo>
                        <a:pt x="15" y="42"/>
                        <a:pt x="16" y="38"/>
                        <a:pt x="16" y="3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14" name="Freeform 10"/>
                <p:cNvSpPr>
                  <a:spLocks/>
                </p:cNvSpPr>
                <p:nvPr userDrawn="1"/>
              </p:nvSpPr>
              <p:spPr bwMode="ltGray">
                <a:xfrm>
                  <a:off x="2551" y="940"/>
                  <a:ext cx="25" cy="12"/>
                </a:xfrm>
                <a:custGeom>
                  <a:avLst/>
                  <a:gdLst>
                    <a:gd name="T0" fmla="*/ 15 w 25"/>
                    <a:gd name="T1" fmla="*/ 16 h 16"/>
                    <a:gd name="T2" fmla="*/ 3 w 25"/>
                    <a:gd name="T3" fmla="*/ 8 h 16"/>
                    <a:gd name="T4" fmla="*/ 15 w 25"/>
                    <a:gd name="T5" fmla="*/ 0 h 16"/>
                    <a:gd name="T6" fmla="*/ 15 w 25"/>
                    <a:gd name="T7" fmla="*/ 16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6">
                      <a:moveTo>
                        <a:pt x="15" y="16"/>
                      </a:moveTo>
                      <a:cubicBezTo>
                        <a:pt x="10" y="15"/>
                        <a:pt x="0" y="12"/>
                        <a:pt x="3" y="8"/>
                      </a:cubicBezTo>
                      <a:cubicBezTo>
                        <a:pt x="6" y="4"/>
                        <a:pt x="15" y="0"/>
                        <a:pt x="15" y="0"/>
                      </a:cubicBezTo>
                      <a:cubicBezTo>
                        <a:pt x="17" y="3"/>
                        <a:pt x="25" y="16"/>
                        <a:pt x="15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15" name="Freeform 11"/>
                <p:cNvSpPr>
                  <a:spLocks/>
                </p:cNvSpPr>
                <p:nvPr userDrawn="1"/>
              </p:nvSpPr>
              <p:spPr bwMode="ltGray">
                <a:xfrm>
                  <a:off x="2443" y="954"/>
                  <a:ext cx="65" cy="39"/>
                </a:xfrm>
                <a:custGeom>
                  <a:avLst/>
                  <a:gdLst>
                    <a:gd name="T0" fmla="*/ 14 w 65"/>
                    <a:gd name="T1" fmla="*/ 24 h 46"/>
                    <a:gd name="T2" fmla="*/ 30 w 65"/>
                    <a:gd name="T3" fmla="*/ 4 h 46"/>
                    <a:gd name="T4" fmla="*/ 42 w 65"/>
                    <a:gd name="T5" fmla="*/ 0 h 46"/>
                    <a:gd name="T6" fmla="*/ 58 w 65"/>
                    <a:gd name="T7" fmla="*/ 12 h 46"/>
                    <a:gd name="T8" fmla="*/ 32 w 65"/>
                    <a:gd name="T9" fmla="*/ 26 h 46"/>
                    <a:gd name="T10" fmla="*/ 12 w 65"/>
                    <a:gd name="T11" fmla="*/ 46 h 46"/>
                    <a:gd name="T12" fmla="*/ 8 w 65"/>
                    <a:gd name="T13" fmla="*/ 20 h 46"/>
                    <a:gd name="T14" fmla="*/ 12 w 65"/>
                    <a:gd name="T15" fmla="*/ 14 h 46"/>
                    <a:gd name="T16" fmla="*/ 14 w 65"/>
                    <a:gd name="T17" fmla="*/ 24 h 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5" h="46">
                      <a:moveTo>
                        <a:pt x="14" y="24"/>
                      </a:moveTo>
                      <a:cubicBezTo>
                        <a:pt x="18" y="13"/>
                        <a:pt x="16" y="9"/>
                        <a:pt x="30" y="4"/>
                      </a:cubicBezTo>
                      <a:cubicBezTo>
                        <a:pt x="34" y="3"/>
                        <a:pt x="42" y="0"/>
                        <a:pt x="42" y="0"/>
                      </a:cubicBezTo>
                      <a:cubicBezTo>
                        <a:pt x="50" y="1"/>
                        <a:pt x="65" y="0"/>
                        <a:pt x="58" y="12"/>
                      </a:cubicBezTo>
                      <a:cubicBezTo>
                        <a:pt x="53" y="21"/>
                        <a:pt x="40" y="21"/>
                        <a:pt x="32" y="26"/>
                      </a:cubicBezTo>
                      <a:cubicBezTo>
                        <a:pt x="26" y="35"/>
                        <a:pt x="23" y="42"/>
                        <a:pt x="12" y="46"/>
                      </a:cubicBezTo>
                      <a:cubicBezTo>
                        <a:pt x="0" y="42"/>
                        <a:pt x="5" y="30"/>
                        <a:pt x="8" y="20"/>
                      </a:cubicBezTo>
                      <a:cubicBezTo>
                        <a:pt x="9" y="18"/>
                        <a:pt x="10" y="13"/>
                        <a:pt x="12" y="14"/>
                      </a:cubicBezTo>
                      <a:cubicBezTo>
                        <a:pt x="15" y="16"/>
                        <a:pt x="13" y="21"/>
                        <a:pt x="14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16" name="Freeform 12"/>
                <p:cNvSpPr>
                  <a:spLocks/>
                </p:cNvSpPr>
                <p:nvPr userDrawn="1"/>
              </p:nvSpPr>
              <p:spPr bwMode="ltGray">
                <a:xfrm>
                  <a:off x="2375" y="952"/>
                  <a:ext cx="68" cy="39"/>
                </a:xfrm>
                <a:custGeom>
                  <a:avLst/>
                  <a:gdLst>
                    <a:gd name="T0" fmla="*/ 0 w 69"/>
                    <a:gd name="T1" fmla="*/ 31 h 47"/>
                    <a:gd name="T2" fmla="*/ 18 w 69"/>
                    <a:gd name="T3" fmla="*/ 25 h 47"/>
                    <a:gd name="T4" fmla="*/ 52 w 69"/>
                    <a:gd name="T5" fmla="*/ 1 h 47"/>
                    <a:gd name="T6" fmla="*/ 64 w 69"/>
                    <a:gd name="T7" fmla="*/ 3 h 47"/>
                    <a:gd name="T8" fmla="*/ 50 w 69"/>
                    <a:gd name="T9" fmla="*/ 19 h 47"/>
                    <a:gd name="T10" fmla="*/ 28 w 69"/>
                    <a:gd name="T11" fmla="*/ 33 h 47"/>
                    <a:gd name="T12" fmla="*/ 22 w 69"/>
                    <a:gd name="T13" fmla="*/ 47 h 47"/>
                    <a:gd name="T14" fmla="*/ 16 w 69"/>
                    <a:gd name="T15" fmla="*/ 45 h 47"/>
                    <a:gd name="T16" fmla="*/ 12 w 69"/>
                    <a:gd name="T17" fmla="*/ 39 h 47"/>
                    <a:gd name="T18" fmla="*/ 0 w 69"/>
                    <a:gd name="T19" fmla="*/ 35 h 47"/>
                    <a:gd name="T20" fmla="*/ 0 w 69"/>
                    <a:gd name="T21" fmla="*/ 31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69" h="47">
                      <a:moveTo>
                        <a:pt x="0" y="31"/>
                      </a:moveTo>
                      <a:cubicBezTo>
                        <a:pt x="7" y="24"/>
                        <a:pt x="9" y="22"/>
                        <a:pt x="18" y="25"/>
                      </a:cubicBezTo>
                      <a:cubicBezTo>
                        <a:pt x="25" y="4"/>
                        <a:pt x="36" y="12"/>
                        <a:pt x="52" y="1"/>
                      </a:cubicBezTo>
                      <a:cubicBezTo>
                        <a:pt x="56" y="2"/>
                        <a:pt x="61" y="0"/>
                        <a:pt x="64" y="3"/>
                      </a:cubicBezTo>
                      <a:cubicBezTo>
                        <a:pt x="69" y="8"/>
                        <a:pt x="50" y="19"/>
                        <a:pt x="50" y="19"/>
                      </a:cubicBezTo>
                      <a:cubicBezTo>
                        <a:pt x="46" y="31"/>
                        <a:pt x="35" y="22"/>
                        <a:pt x="28" y="33"/>
                      </a:cubicBezTo>
                      <a:cubicBezTo>
                        <a:pt x="31" y="41"/>
                        <a:pt x="31" y="44"/>
                        <a:pt x="22" y="47"/>
                      </a:cubicBezTo>
                      <a:cubicBezTo>
                        <a:pt x="20" y="46"/>
                        <a:pt x="18" y="46"/>
                        <a:pt x="16" y="45"/>
                      </a:cubicBezTo>
                      <a:cubicBezTo>
                        <a:pt x="14" y="43"/>
                        <a:pt x="14" y="40"/>
                        <a:pt x="12" y="39"/>
                      </a:cubicBezTo>
                      <a:cubicBezTo>
                        <a:pt x="8" y="37"/>
                        <a:pt x="0" y="35"/>
                        <a:pt x="0" y="35"/>
                      </a:cubicBezTo>
                      <a:cubicBezTo>
                        <a:pt x="2" y="26"/>
                        <a:pt x="3" y="25"/>
                        <a:pt x="0" y="3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17" name="Freeform 13"/>
                <p:cNvSpPr>
                  <a:spLocks/>
                </p:cNvSpPr>
                <p:nvPr userDrawn="1"/>
              </p:nvSpPr>
              <p:spPr bwMode="ltGray">
                <a:xfrm>
                  <a:off x="2007" y="739"/>
                  <a:ext cx="354" cy="228"/>
                </a:xfrm>
                <a:custGeom>
                  <a:avLst/>
                  <a:gdLst>
                    <a:gd name="T0" fmla="*/ 10 w 355"/>
                    <a:gd name="T1" fmla="*/ 4 h 277"/>
                    <a:gd name="T2" fmla="*/ 36 w 355"/>
                    <a:gd name="T3" fmla="*/ 18 h 277"/>
                    <a:gd name="T4" fmla="*/ 46 w 355"/>
                    <a:gd name="T5" fmla="*/ 30 h 277"/>
                    <a:gd name="T6" fmla="*/ 76 w 355"/>
                    <a:gd name="T7" fmla="*/ 52 h 277"/>
                    <a:gd name="T8" fmla="*/ 92 w 355"/>
                    <a:gd name="T9" fmla="*/ 66 h 277"/>
                    <a:gd name="T10" fmla="*/ 122 w 355"/>
                    <a:gd name="T11" fmla="*/ 98 h 277"/>
                    <a:gd name="T12" fmla="*/ 136 w 355"/>
                    <a:gd name="T13" fmla="*/ 128 h 277"/>
                    <a:gd name="T14" fmla="*/ 148 w 355"/>
                    <a:gd name="T15" fmla="*/ 132 h 277"/>
                    <a:gd name="T16" fmla="*/ 154 w 355"/>
                    <a:gd name="T17" fmla="*/ 150 h 277"/>
                    <a:gd name="T18" fmla="*/ 176 w 355"/>
                    <a:gd name="T19" fmla="*/ 152 h 277"/>
                    <a:gd name="T20" fmla="*/ 170 w 355"/>
                    <a:gd name="T21" fmla="*/ 196 h 277"/>
                    <a:gd name="T22" fmla="*/ 180 w 355"/>
                    <a:gd name="T23" fmla="*/ 224 h 277"/>
                    <a:gd name="T24" fmla="*/ 198 w 355"/>
                    <a:gd name="T25" fmla="*/ 232 h 277"/>
                    <a:gd name="T26" fmla="*/ 216 w 355"/>
                    <a:gd name="T27" fmla="*/ 234 h 277"/>
                    <a:gd name="T28" fmla="*/ 236 w 355"/>
                    <a:gd name="T29" fmla="*/ 242 h 277"/>
                    <a:gd name="T30" fmla="*/ 254 w 355"/>
                    <a:gd name="T31" fmla="*/ 236 h 277"/>
                    <a:gd name="T32" fmla="*/ 272 w 355"/>
                    <a:gd name="T33" fmla="*/ 248 h 277"/>
                    <a:gd name="T34" fmla="*/ 296 w 355"/>
                    <a:gd name="T35" fmla="*/ 256 h 277"/>
                    <a:gd name="T36" fmla="*/ 314 w 355"/>
                    <a:gd name="T37" fmla="*/ 264 h 277"/>
                    <a:gd name="T38" fmla="*/ 352 w 355"/>
                    <a:gd name="T39" fmla="*/ 266 h 277"/>
                    <a:gd name="T40" fmla="*/ 342 w 355"/>
                    <a:gd name="T41" fmla="*/ 274 h 277"/>
                    <a:gd name="T42" fmla="*/ 322 w 355"/>
                    <a:gd name="T43" fmla="*/ 272 h 277"/>
                    <a:gd name="T44" fmla="*/ 300 w 355"/>
                    <a:gd name="T45" fmla="*/ 270 h 277"/>
                    <a:gd name="T46" fmla="*/ 288 w 355"/>
                    <a:gd name="T47" fmla="*/ 266 h 277"/>
                    <a:gd name="T48" fmla="*/ 252 w 355"/>
                    <a:gd name="T49" fmla="*/ 264 h 277"/>
                    <a:gd name="T50" fmla="*/ 234 w 355"/>
                    <a:gd name="T51" fmla="*/ 260 h 277"/>
                    <a:gd name="T52" fmla="*/ 172 w 355"/>
                    <a:gd name="T53" fmla="*/ 242 h 277"/>
                    <a:gd name="T54" fmla="*/ 160 w 355"/>
                    <a:gd name="T55" fmla="*/ 216 h 277"/>
                    <a:gd name="T56" fmla="*/ 126 w 355"/>
                    <a:gd name="T57" fmla="*/ 200 h 277"/>
                    <a:gd name="T58" fmla="*/ 108 w 355"/>
                    <a:gd name="T59" fmla="*/ 186 h 277"/>
                    <a:gd name="T60" fmla="*/ 94 w 355"/>
                    <a:gd name="T61" fmla="*/ 158 h 277"/>
                    <a:gd name="T62" fmla="*/ 68 w 355"/>
                    <a:gd name="T63" fmla="*/ 108 h 277"/>
                    <a:gd name="T64" fmla="*/ 64 w 355"/>
                    <a:gd name="T65" fmla="*/ 102 h 277"/>
                    <a:gd name="T66" fmla="*/ 58 w 355"/>
                    <a:gd name="T67" fmla="*/ 100 h 277"/>
                    <a:gd name="T68" fmla="*/ 54 w 355"/>
                    <a:gd name="T69" fmla="*/ 88 h 277"/>
                    <a:gd name="T70" fmla="*/ 38 w 355"/>
                    <a:gd name="T71" fmla="*/ 58 h 277"/>
                    <a:gd name="T72" fmla="*/ 20 w 355"/>
                    <a:gd name="T73" fmla="*/ 40 h 277"/>
                    <a:gd name="T74" fmla="*/ 4 w 355"/>
                    <a:gd name="T75" fmla="*/ 22 h 277"/>
                    <a:gd name="T76" fmla="*/ 10 w 355"/>
                    <a:gd name="T77" fmla="*/ 2 h 277"/>
                    <a:gd name="T78" fmla="*/ 10 w 355"/>
                    <a:gd name="T79" fmla="*/ 4 h 2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355" h="277">
                      <a:moveTo>
                        <a:pt x="10" y="4"/>
                      </a:moveTo>
                      <a:cubicBezTo>
                        <a:pt x="22" y="0"/>
                        <a:pt x="24" y="14"/>
                        <a:pt x="36" y="18"/>
                      </a:cubicBezTo>
                      <a:cubicBezTo>
                        <a:pt x="37" y="19"/>
                        <a:pt x="45" y="29"/>
                        <a:pt x="46" y="30"/>
                      </a:cubicBezTo>
                      <a:cubicBezTo>
                        <a:pt x="56" y="40"/>
                        <a:pt x="67" y="38"/>
                        <a:pt x="76" y="52"/>
                      </a:cubicBezTo>
                      <a:cubicBezTo>
                        <a:pt x="80" y="58"/>
                        <a:pt x="92" y="66"/>
                        <a:pt x="92" y="66"/>
                      </a:cubicBezTo>
                      <a:cubicBezTo>
                        <a:pt x="96" y="79"/>
                        <a:pt x="112" y="88"/>
                        <a:pt x="122" y="98"/>
                      </a:cubicBezTo>
                      <a:cubicBezTo>
                        <a:pt x="124" y="105"/>
                        <a:pt x="130" y="124"/>
                        <a:pt x="136" y="128"/>
                      </a:cubicBezTo>
                      <a:cubicBezTo>
                        <a:pt x="140" y="130"/>
                        <a:pt x="148" y="132"/>
                        <a:pt x="148" y="132"/>
                      </a:cubicBezTo>
                      <a:cubicBezTo>
                        <a:pt x="150" y="138"/>
                        <a:pt x="154" y="150"/>
                        <a:pt x="154" y="150"/>
                      </a:cubicBezTo>
                      <a:cubicBezTo>
                        <a:pt x="161" y="139"/>
                        <a:pt x="168" y="144"/>
                        <a:pt x="176" y="152"/>
                      </a:cubicBezTo>
                      <a:cubicBezTo>
                        <a:pt x="174" y="167"/>
                        <a:pt x="173" y="181"/>
                        <a:pt x="170" y="196"/>
                      </a:cubicBezTo>
                      <a:cubicBezTo>
                        <a:pt x="171" y="202"/>
                        <a:pt x="174" y="220"/>
                        <a:pt x="180" y="224"/>
                      </a:cubicBezTo>
                      <a:cubicBezTo>
                        <a:pt x="185" y="228"/>
                        <a:pt x="193" y="228"/>
                        <a:pt x="198" y="232"/>
                      </a:cubicBezTo>
                      <a:cubicBezTo>
                        <a:pt x="204" y="230"/>
                        <a:pt x="216" y="234"/>
                        <a:pt x="216" y="234"/>
                      </a:cubicBezTo>
                      <a:cubicBezTo>
                        <a:pt x="223" y="241"/>
                        <a:pt x="225" y="245"/>
                        <a:pt x="236" y="242"/>
                      </a:cubicBezTo>
                      <a:cubicBezTo>
                        <a:pt x="242" y="240"/>
                        <a:pt x="254" y="236"/>
                        <a:pt x="254" y="236"/>
                      </a:cubicBezTo>
                      <a:cubicBezTo>
                        <a:pt x="260" y="240"/>
                        <a:pt x="265" y="246"/>
                        <a:pt x="272" y="248"/>
                      </a:cubicBezTo>
                      <a:cubicBezTo>
                        <a:pt x="277" y="250"/>
                        <a:pt x="291" y="252"/>
                        <a:pt x="296" y="256"/>
                      </a:cubicBezTo>
                      <a:cubicBezTo>
                        <a:pt x="301" y="260"/>
                        <a:pt x="314" y="264"/>
                        <a:pt x="314" y="264"/>
                      </a:cubicBezTo>
                      <a:cubicBezTo>
                        <a:pt x="330" y="263"/>
                        <a:pt x="338" y="261"/>
                        <a:pt x="352" y="266"/>
                      </a:cubicBezTo>
                      <a:cubicBezTo>
                        <a:pt x="355" y="275"/>
                        <a:pt x="350" y="277"/>
                        <a:pt x="342" y="274"/>
                      </a:cubicBezTo>
                      <a:cubicBezTo>
                        <a:pt x="336" y="276"/>
                        <a:pt x="322" y="272"/>
                        <a:pt x="322" y="272"/>
                      </a:cubicBezTo>
                      <a:cubicBezTo>
                        <a:pt x="314" y="275"/>
                        <a:pt x="308" y="272"/>
                        <a:pt x="300" y="270"/>
                      </a:cubicBezTo>
                      <a:cubicBezTo>
                        <a:pt x="296" y="269"/>
                        <a:pt x="288" y="266"/>
                        <a:pt x="288" y="266"/>
                      </a:cubicBezTo>
                      <a:cubicBezTo>
                        <a:pt x="276" y="270"/>
                        <a:pt x="264" y="266"/>
                        <a:pt x="252" y="264"/>
                      </a:cubicBezTo>
                      <a:cubicBezTo>
                        <a:pt x="245" y="259"/>
                        <a:pt x="242" y="257"/>
                        <a:pt x="234" y="260"/>
                      </a:cubicBezTo>
                      <a:cubicBezTo>
                        <a:pt x="211" y="252"/>
                        <a:pt x="192" y="256"/>
                        <a:pt x="172" y="242"/>
                      </a:cubicBezTo>
                      <a:cubicBezTo>
                        <a:pt x="165" y="231"/>
                        <a:pt x="176" y="221"/>
                        <a:pt x="160" y="216"/>
                      </a:cubicBezTo>
                      <a:cubicBezTo>
                        <a:pt x="154" y="233"/>
                        <a:pt x="136" y="203"/>
                        <a:pt x="126" y="200"/>
                      </a:cubicBezTo>
                      <a:cubicBezTo>
                        <a:pt x="120" y="196"/>
                        <a:pt x="114" y="190"/>
                        <a:pt x="108" y="186"/>
                      </a:cubicBezTo>
                      <a:cubicBezTo>
                        <a:pt x="104" y="175"/>
                        <a:pt x="104" y="165"/>
                        <a:pt x="94" y="158"/>
                      </a:cubicBezTo>
                      <a:cubicBezTo>
                        <a:pt x="83" y="142"/>
                        <a:pt x="85" y="119"/>
                        <a:pt x="68" y="108"/>
                      </a:cubicBezTo>
                      <a:cubicBezTo>
                        <a:pt x="67" y="106"/>
                        <a:pt x="66" y="104"/>
                        <a:pt x="64" y="102"/>
                      </a:cubicBezTo>
                      <a:cubicBezTo>
                        <a:pt x="62" y="101"/>
                        <a:pt x="59" y="102"/>
                        <a:pt x="58" y="100"/>
                      </a:cubicBezTo>
                      <a:cubicBezTo>
                        <a:pt x="56" y="97"/>
                        <a:pt x="54" y="88"/>
                        <a:pt x="54" y="88"/>
                      </a:cubicBezTo>
                      <a:cubicBezTo>
                        <a:pt x="59" y="73"/>
                        <a:pt x="52" y="61"/>
                        <a:pt x="38" y="58"/>
                      </a:cubicBezTo>
                      <a:cubicBezTo>
                        <a:pt x="32" y="49"/>
                        <a:pt x="31" y="44"/>
                        <a:pt x="20" y="40"/>
                      </a:cubicBezTo>
                      <a:cubicBezTo>
                        <a:pt x="16" y="27"/>
                        <a:pt x="16" y="26"/>
                        <a:pt x="4" y="22"/>
                      </a:cubicBezTo>
                      <a:cubicBezTo>
                        <a:pt x="1" y="13"/>
                        <a:pt x="0" y="5"/>
                        <a:pt x="10" y="2"/>
                      </a:cubicBezTo>
                      <a:cubicBezTo>
                        <a:pt x="18" y="5"/>
                        <a:pt x="18" y="4"/>
                        <a:pt x="10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18" name="Freeform 14"/>
                <p:cNvSpPr>
                  <a:spLocks/>
                </p:cNvSpPr>
                <p:nvPr userDrawn="1"/>
              </p:nvSpPr>
              <p:spPr bwMode="ltGray">
                <a:xfrm>
                  <a:off x="2222" y="724"/>
                  <a:ext cx="157" cy="167"/>
                </a:xfrm>
                <a:custGeom>
                  <a:avLst/>
                  <a:gdLst>
                    <a:gd name="T0" fmla="*/ 54 w 156"/>
                    <a:gd name="T1" fmla="*/ 66 h 206"/>
                    <a:gd name="T2" fmla="*/ 66 w 156"/>
                    <a:gd name="T3" fmla="*/ 58 h 206"/>
                    <a:gd name="T4" fmla="*/ 68 w 156"/>
                    <a:gd name="T5" fmla="*/ 52 h 206"/>
                    <a:gd name="T6" fmla="*/ 80 w 156"/>
                    <a:gd name="T7" fmla="*/ 44 h 206"/>
                    <a:gd name="T8" fmla="*/ 106 w 156"/>
                    <a:gd name="T9" fmla="*/ 22 h 206"/>
                    <a:gd name="T10" fmla="*/ 112 w 156"/>
                    <a:gd name="T11" fmla="*/ 4 h 206"/>
                    <a:gd name="T12" fmla="*/ 124 w 156"/>
                    <a:gd name="T13" fmla="*/ 0 h 206"/>
                    <a:gd name="T14" fmla="*/ 150 w 156"/>
                    <a:gd name="T15" fmla="*/ 28 h 206"/>
                    <a:gd name="T16" fmla="*/ 146 w 156"/>
                    <a:gd name="T17" fmla="*/ 44 h 206"/>
                    <a:gd name="T18" fmla="*/ 126 w 156"/>
                    <a:gd name="T19" fmla="*/ 64 h 206"/>
                    <a:gd name="T20" fmla="*/ 132 w 156"/>
                    <a:gd name="T21" fmla="*/ 94 h 206"/>
                    <a:gd name="T22" fmla="*/ 142 w 156"/>
                    <a:gd name="T23" fmla="*/ 110 h 206"/>
                    <a:gd name="T24" fmla="*/ 146 w 156"/>
                    <a:gd name="T25" fmla="*/ 128 h 206"/>
                    <a:gd name="T26" fmla="*/ 128 w 156"/>
                    <a:gd name="T27" fmla="*/ 128 h 206"/>
                    <a:gd name="T28" fmla="*/ 116 w 156"/>
                    <a:gd name="T29" fmla="*/ 146 h 206"/>
                    <a:gd name="T30" fmla="*/ 104 w 156"/>
                    <a:gd name="T31" fmla="*/ 156 h 206"/>
                    <a:gd name="T32" fmla="*/ 100 w 156"/>
                    <a:gd name="T33" fmla="*/ 198 h 206"/>
                    <a:gd name="T34" fmla="*/ 88 w 156"/>
                    <a:gd name="T35" fmla="*/ 202 h 206"/>
                    <a:gd name="T36" fmla="*/ 82 w 156"/>
                    <a:gd name="T37" fmla="*/ 206 h 206"/>
                    <a:gd name="T38" fmla="*/ 76 w 156"/>
                    <a:gd name="T39" fmla="*/ 202 h 206"/>
                    <a:gd name="T40" fmla="*/ 72 w 156"/>
                    <a:gd name="T41" fmla="*/ 190 h 206"/>
                    <a:gd name="T42" fmla="*/ 60 w 156"/>
                    <a:gd name="T43" fmla="*/ 186 h 206"/>
                    <a:gd name="T44" fmla="*/ 42 w 156"/>
                    <a:gd name="T45" fmla="*/ 194 h 206"/>
                    <a:gd name="T46" fmla="*/ 28 w 156"/>
                    <a:gd name="T47" fmla="*/ 186 h 206"/>
                    <a:gd name="T48" fmla="*/ 10 w 156"/>
                    <a:gd name="T49" fmla="*/ 148 h 206"/>
                    <a:gd name="T50" fmla="*/ 4 w 156"/>
                    <a:gd name="T51" fmla="*/ 130 h 206"/>
                    <a:gd name="T52" fmla="*/ 0 w 156"/>
                    <a:gd name="T53" fmla="*/ 118 h 206"/>
                    <a:gd name="T54" fmla="*/ 20 w 156"/>
                    <a:gd name="T55" fmla="*/ 96 h 206"/>
                    <a:gd name="T56" fmla="*/ 32 w 156"/>
                    <a:gd name="T57" fmla="*/ 104 h 206"/>
                    <a:gd name="T58" fmla="*/ 34 w 156"/>
                    <a:gd name="T59" fmla="*/ 80 h 206"/>
                    <a:gd name="T60" fmla="*/ 52 w 156"/>
                    <a:gd name="T61" fmla="*/ 70 h 206"/>
                    <a:gd name="T62" fmla="*/ 54 w 156"/>
                    <a:gd name="T63" fmla="*/ 66 h 20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56" h="206">
                      <a:moveTo>
                        <a:pt x="54" y="66"/>
                      </a:moveTo>
                      <a:cubicBezTo>
                        <a:pt x="58" y="63"/>
                        <a:pt x="64" y="63"/>
                        <a:pt x="66" y="58"/>
                      </a:cubicBezTo>
                      <a:cubicBezTo>
                        <a:pt x="67" y="56"/>
                        <a:pt x="67" y="53"/>
                        <a:pt x="68" y="52"/>
                      </a:cubicBezTo>
                      <a:cubicBezTo>
                        <a:pt x="71" y="49"/>
                        <a:pt x="80" y="44"/>
                        <a:pt x="80" y="44"/>
                      </a:cubicBezTo>
                      <a:cubicBezTo>
                        <a:pt x="113" y="55"/>
                        <a:pt x="85" y="29"/>
                        <a:pt x="106" y="22"/>
                      </a:cubicBezTo>
                      <a:cubicBezTo>
                        <a:pt x="110" y="17"/>
                        <a:pt x="108" y="9"/>
                        <a:pt x="112" y="4"/>
                      </a:cubicBezTo>
                      <a:cubicBezTo>
                        <a:pt x="115" y="1"/>
                        <a:pt x="124" y="0"/>
                        <a:pt x="124" y="0"/>
                      </a:cubicBezTo>
                      <a:cubicBezTo>
                        <a:pt x="138" y="14"/>
                        <a:pt x="126" y="23"/>
                        <a:pt x="150" y="28"/>
                      </a:cubicBezTo>
                      <a:cubicBezTo>
                        <a:pt x="156" y="36"/>
                        <a:pt x="154" y="39"/>
                        <a:pt x="146" y="44"/>
                      </a:cubicBezTo>
                      <a:cubicBezTo>
                        <a:pt x="141" y="52"/>
                        <a:pt x="135" y="61"/>
                        <a:pt x="126" y="64"/>
                      </a:cubicBezTo>
                      <a:cubicBezTo>
                        <a:pt x="118" y="75"/>
                        <a:pt x="128" y="83"/>
                        <a:pt x="132" y="94"/>
                      </a:cubicBezTo>
                      <a:cubicBezTo>
                        <a:pt x="129" y="103"/>
                        <a:pt x="135" y="105"/>
                        <a:pt x="142" y="110"/>
                      </a:cubicBezTo>
                      <a:cubicBezTo>
                        <a:pt x="145" y="119"/>
                        <a:pt x="141" y="120"/>
                        <a:pt x="146" y="128"/>
                      </a:cubicBezTo>
                      <a:cubicBezTo>
                        <a:pt x="142" y="139"/>
                        <a:pt x="135" y="133"/>
                        <a:pt x="128" y="128"/>
                      </a:cubicBezTo>
                      <a:cubicBezTo>
                        <a:pt x="116" y="132"/>
                        <a:pt x="122" y="136"/>
                        <a:pt x="116" y="146"/>
                      </a:cubicBezTo>
                      <a:cubicBezTo>
                        <a:pt x="113" y="151"/>
                        <a:pt x="108" y="152"/>
                        <a:pt x="104" y="156"/>
                      </a:cubicBezTo>
                      <a:cubicBezTo>
                        <a:pt x="107" y="167"/>
                        <a:pt x="112" y="191"/>
                        <a:pt x="100" y="198"/>
                      </a:cubicBezTo>
                      <a:cubicBezTo>
                        <a:pt x="96" y="200"/>
                        <a:pt x="92" y="200"/>
                        <a:pt x="88" y="202"/>
                      </a:cubicBezTo>
                      <a:cubicBezTo>
                        <a:pt x="86" y="203"/>
                        <a:pt x="84" y="205"/>
                        <a:pt x="82" y="206"/>
                      </a:cubicBezTo>
                      <a:cubicBezTo>
                        <a:pt x="80" y="205"/>
                        <a:pt x="77" y="204"/>
                        <a:pt x="76" y="202"/>
                      </a:cubicBezTo>
                      <a:cubicBezTo>
                        <a:pt x="74" y="198"/>
                        <a:pt x="76" y="191"/>
                        <a:pt x="72" y="190"/>
                      </a:cubicBezTo>
                      <a:cubicBezTo>
                        <a:pt x="68" y="189"/>
                        <a:pt x="60" y="186"/>
                        <a:pt x="60" y="186"/>
                      </a:cubicBezTo>
                      <a:cubicBezTo>
                        <a:pt x="53" y="188"/>
                        <a:pt x="49" y="192"/>
                        <a:pt x="42" y="194"/>
                      </a:cubicBezTo>
                      <a:cubicBezTo>
                        <a:pt x="34" y="189"/>
                        <a:pt x="37" y="183"/>
                        <a:pt x="28" y="186"/>
                      </a:cubicBezTo>
                      <a:cubicBezTo>
                        <a:pt x="12" y="181"/>
                        <a:pt x="19" y="161"/>
                        <a:pt x="10" y="148"/>
                      </a:cubicBezTo>
                      <a:cubicBezTo>
                        <a:pt x="5" y="121"/>
                        <a:pt x="11" y="147"/>
                        <a:pt x="4" y="130"/>
                      </a:cubicBezTo>
                      <a:cubicBezTo>
                        <a:pt x="2" y="126"/>
                        <a:pt x="0" y="118"/>
                        <a:pt x="0" y="118"/>
                      </a:cubicBezTo>
                      <a:cubicBezTo>
                        <a:pt x="2" y="95"/>
                        <a:pt x="0" y="83"/>
                        <a:pt x="20" y="96"/>
                      </a:cubicBezTo>
                      <a:cubicBezTo>
                        <a:pt x="23" y="105"/>
                        <a:pt x="23" y="110"/>
                        <a:pt x="32" y="104"/>
                      </a:cubicBezTo>
                      <a:cubicBezTo>
                        <a:pt x="35" y="95"/>
                        <a:pt x="29" y="88"/>
                        <a:pt x="34" y="80"/>
                      </a:cubicBezTo>
                      <a:cubicBezTo>
                        <a:pt x="36" y="76"/>
                        <a:pt x="48" y="73"/>
                        <a:pt x="52" y="70"/>
                      </a:cubicBezTo>
                      <a:cubicBezTo>
                        <a:pt x="57" y="63"/>
                        <a:pt x="58" y="62"/>
                        <a:pt x="54" y="6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19" name="Freeform 15"/>
                <p:cNvSpPr>
                  <a:spLocks/>
                </p:cNvSpPr>
                <p:nvPr userDrawn="1"/>
              </p:nvSpPr>
              <p:spPr bwMode="ltGray">
                <a:xfrm>
                  <a:off x="2375" y="800"/>
                  <a:ext cx="110" cy="32"/>
                </a:xfrm>
                <a:custGeom>
                  <a:avLst/>
                  <a:gdLst>
                    <a:gd name="T0" fmla="*/ 4 w 109"/>
                    <a:gd name="T1" fmla="*/ 32 h 38"/>
                    <a:gd name="T2" fmla="*/ 18 w 109"/>
                    <a:gd name="T3" fmla="*/ 10 h 38"/>
                    <a:gd name="T4" fmla="*/ 46 w 109"/>
                    <a:gd name="T5" fmla="*/ 20 h 38"/>
                    <a:gd name="T6" fmla="*/ 72 w 109"/>
                    <a:gd name="T7" fmla="*/ 14 h 38"/>
                    <a:gd name="T8" fmla="*/ 90 w 109"/>
                    <a:gd name="T9" fmla="*/ 0 h 38"/>
                    <a:gd name="T10" fmla="*/ 76 w 109"/>
                    <a:gd name="T11" fmla="*/ 26 h 38"/>
                    <a:gd name="T12" fmla="*/ 60 w 109"/>
                    <a:gd name="T13" fmla="*/ 38 h 38"/>
                    <a:gd name="T14" fmla="*/ 42 w 109"/>
                    <a:gd name="T15" fmla="*/ 32 h 38"/>
                    <a:gd name="T16" fmla="*/ 14 w 109"/>
                    <a:gd name="T17" fmla="*/ 30 h 38"/>
                    <a:gd name="T18" fmla="*/ 4 w 109"/>
                    <a:gd name="T19" fmla="*/ 32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09" h="38">
                      <a:moveTo>
                        <a:pt x="4" y="32"/>
                      </a:moveTo>
                      <a:cubicBezTo>
                        <a:pt x="7" y="22"/>
                        <a:pt x="7" y="14"/>
                        <a:pt x="18" y="10"/>
                      </a:cubicBezTo>
                      <a:cubicBezTo>
                        <a:pt x="28" y="12"/>
                        <a:pt x="37" y="14"/>
                        <a:pt x="46" y="20"/>
                      </a:cubicBezTo>
                      <a:cubicBezTo>
                        <a:pt x="62" y="15"/>
                        <a:pt x="54" y="17"/>
                        <a:pt x="72" y="14"/>
                      </a:cubicBezTo>
                      <a:cubicBezTo>
                        <a:pt x="77" y="9"/>
                        <a:pt x="90" y="0"/>
                        <a:pt x="90" y="0"/>
                      </a:cubicBezTo>
                      <a:cubicBezTo>
                        <a:pt x="109" y="6"/>
                        <a:pt x="85" y="23"/>
                        <a:pt x="76" y="26"/>
                      </a:cubicBezTo>
                      <a:cubicBezTo>
                        <a:pt x="71" y="33"/>
                        <a:pt x="68" y="35"/>
                        <a:pt x="60" y="38"/>
                      </a:cubicBezTo>
                      <a:cubicBezTo>
                        <a:pt x="54" y="36"/>
                        <a:pt x="42" y="32"/>
                        <a:pt x="42" y="32"/>
                      </a:cubicBezTo>
                      <a:cubicBezTo>
                        <a:pt x="33" y="23"/>
                        <a:pt x="26" y="26"/>
                        <a:pt x="14" y="30"/>
                      </a:cubicBezTo>
                      <a:cubicBezTo>
                        <a:pt x="1" y="28"/>
                        <a:pt x="0" y="24"/>
                        <a:pt x="4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20" name="Freeform 16"/>
                <p:cNvSpPr>
                  <a:spLocks/>
                </p:cNvSpPr>
                <p:nvPr userDrawn="1"/>
              </p:nvSpPr>
              <p:spPr bwMode="ltGray">
                <a:xfrm>
                  <a:off x="2370" y="839"/>
                  <a:ext cx="75" cy="84"/>
                </a:xfrm>
                <a:custGeom>
                  <a:avLst/>
                  <a:gdLst>
                    <a:gd name="T0" fmla="*/ 8 w 76"/>
                    <a:gd name="T1" fmla="*/ 18 h 104"/>
                    <a:gd name="T2" fmla="*/ 18 w 76"/>
                    <a:gd name="T3" fmla="*/ 0 h 104"/>
                    <a:gd name="T4" fmla="*/ 34 w 76"/>
                    <a:gd name="T5" fmla="*/ 18 h 104"/>
                    <a:gd name="T6" fmla="*/ 62 w 76"/>
                    <a:gd name="T7" fmla="*/ 4 h 104"/>
                    <a:gd name="T8" fmla="*/ 46 w 76"/>
                    <a:gd name="T9" fmla="*/ 34 h 104"/>
                    <a:gd name="T10" fmla="*/ 54 w 76"/>
                    <a:gd name="T11" fmla="*/ 48 h 104"/>
                    <a:gd name="T12" fmla="*/ 58 w 76"/>
                    <a:gd name="T13" fmla="*/ 60 h 104"/>
                    <a:gd name="T14" fmla="*/ 46 w 76"/>
                    <a:gd name="T15" fmla="*/ 74 h 104"/>
                    <a:gd name="T16" fmla="*/ 34 w 76"/>
                    <a:gd name="T17" fmla="*/ 60 h 104"/>
                    <a:gd name="T18" fmla="*/ 22 w 76"/>
                    <a:gd name="T19" fmla="*/ 48 h 104"/>
                    <a:gd name="T20" fmla="*/ 28 w 76"/>
                    <a:gd name="T21" fmla="*/ 68 h 104"/>
                    <a:gd name="T22" fmla="*/ 30 w 76"/>
                    <a:gd name="T23" fmla="*/ 74 h 104"/>
                    <a:gd name="T24" fmla="*/ 20 w 76"/>
                    <a:gd name="T25" fmla="*/ 104 h 104"/>
                    <a:gd name="T26" fmla="*/ 12 w 76"/>
                    <a:gd name="T27" fmla="*/ 102 h 104"/>
                    <a:gd name="T28" fmla="*/ 8 w 76"/>
                    <a:gd name="T29" fmla="*/ 90 h 104"/>
                    <a:gd name="T30" fmla="*/ 0 w 76"/>
                    <a:gd name="T31" fmla="*/ 54 h 104"/>
                    <a:gd name="T32" fmla="*/ 2 w 76"/>
                    <a:gd name="T33" fmla="*/ 30 h 104"/>
                    <a:gd name="T34" fmla="*/ 8 w 76"/>
                    <a:gd name="T35" fmla="*/ 18 h 1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6" h="104">
                      <a:moveTo>
                        <a:pt x="8" y="18"/>
                      </a:moveTo>
                      <a:cubicBezTo>
                        <a:pt x="10" y="8"/>
                        <a:pt x="9" y="3"/>
                        <a:pt x="18" y="0"/>
                      </a:cubicBezTo>
                      <a:cubicBezTo>
                        <a:pt x="28" y="3"/>
                        <a:pt x="25" y="12"/>
                        <a:pt x="34" y="18"/>
                      </a:cubicBezTo>
                      <a:cubicBezTo>
                        <a:pt x="46" y="16"/>
                        <a:pt x="51" y="8"/>
                        <a:pt x="62" y="4"/>
                      </a:cubicBezTo>
                      <a:cubicBezTo>
                        <a:pt x="76" y="9"/>
                        <a:pt x="56" y="31"/>
                        <a:pt x="46" y="34"/>
                      </a:cubicBezTo>
                      <a:cubicBezTo>
                        <a:pt x="51" y="56"/>
                        <a:pt x="43" y="29"/>
                        <a:pt x="54" y="48"/>
                      </a:cubicBezTo>
                      <a:cubicBezTo>
                        <a:pt x="56" y="52"/>
                        <a:pt x="58" y="60"/>
                        <a:pt x="58" y="60"/>
                      </a:cubicBezTo>
                      <a:cubicBezTo>
                        <a:pt x="55" y="68"/>
                        <a:pt x="54" y="71"/>
                        <a:pt x="46" y="74"/>
                      </a:cubicBezTo>
                      <a:cubicBezTo>
                        <a:pt x="38" y="71"/>
                        <a:pt x="37" y="68"/>
                        <a:pt x="34" y="60"/>
                      </a:cubicBezTo>
                      <a:cubicBezTo>
                        <a:pt x="33" y="50"/>
                        <a:pt x="32" y="33"/>
                        <a:pt x="22" y="48"/>
                      </a:cubicBezTo>
                      <a:cubicBezTo>
                        <a:pt x="25" y="60"/>
                        <a:pt x="23" y="53"/>
                        <a:pt x="28" y="68"/>
                      </a:cubicBezTo>
                      <a:cubicBezTo>
                        <a:pt x="29" y="70"/>
                        <a:pt x="30" y="74"/>
                        <a:pt x="30" y="74"/>
                      </a:cubicBezTo>
                      <a:cubicBezTo>
                        <a:pt x="24" y="84"/>
                        <a:pt x="22" y="93"/>
                        <a:pt x="20" y="104"/>
                      </a:cubicBezTo>
                      <a:cubicBezTo>
                        <a:pt x="17" y="103"/>
                        <a:pt x="14" y="104"/>
                        <a:pt x="12" y="102"/>
                      </a:cubicBezTo>
                      <a:cubicBezTo>
                        <a:pt x="9" y="99"/>
                        <a:pt x="8" y="90"/>
                        <a:pt x="8" y="90"/>
                      </a:cubicBezTo>
                      <a:cubicBezTo>
                        <a:pt x="13" y="75"/>
                        <a:pt x="14" y="64"/>
                        <a:pt x="0" y="54"/>
                      </a:cubicBezTo>
                      <a:cubicBezTo>
                        <a:pt x="1" y="46"/>
                        <a:pt x="1" y="38"/>
                        <a:pt x="2" y="30"/>
                      </a:cubicBezTo>
                      <a:cubicBezTo>
                        <a:pt x="2" y="27"/>
                        <a:pt x="13" y="2"/>
                        <a:pt x="8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21" name="Freeform 17"/>
                <p:cNvSpPr>
                  <a:spLocks/>
                </p:cNvSpPr>
                <p:nvPr userDrawn="1"/>
              </p:nvSpPr>
              <p:spPr bwMode="ltGray">
                <a:xfrm>
                  <a:off x="2497" y="793"/>
                  <a:ext cx="37" cy="49"/>
                </a:xfrm>
                <a:custGeom>
                  <a:avLst/>
                  <a:gdLst>
                    <a:gd name="T0" fmla="*/ 3 w 37"/>
                    <a:gd name="T1" fmla="*/ 28 h 61"/>
                    <a:gd name="T2" fmla="*/ 13 w 37"/>
                    <a:gd name="T3" fmla="*/ 0 h 61"/>
                    <a:gd name="T4" fmla="*/ 15 w 37"/>
                    <a:gd name="T5" fmla="*/ 28 h 61"/>
                    <a:gd name="T6" fmla="*/ 37 w 37"/>
                    <a:gd name="T7" fmla="*/ 38 h 61"/>
                    <a:gd name="T8" fmla="*/ 19 w 37"/>
                    <a:gd name="T9" fmla="*/ 44 h 61"/>
                    <a:gd name="T10" fmla="*/ 5 w 37"/>
                    <a:gd name="T11" fmla="*/ 58 h 61"/>
                    <a:gd name="T12" fmla="*/ 1 w 37"/>
                    <a:gd name="T13" fmla="*/ 34 h 61"/>
                    <a:gd name="T14" fmla="*/ 3 w 37"/>
                    <a:gd name="T15" fmla="*/ 28 h 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37" h="61">
                      <a:moveTo>
                        <a:pt x="3" y="28"/>
                      </a:moveTo>
                      <a:cubicBezTo>
                        <a:pt x="5" y="14"/>
                        <a:pt x="2" y="7"/>
                        <a:pt x="13" y="0"/>
                      </a:cubicBezTo>
                      <a:cubicBezTo>
                        <a:pt x="26" y="9"/>
                        <a:pt x="23" y="17"/>
                        <a:pt x="15" y="28"/>
                      </a:cubicBezTo>
                      <a:cubicBezTo>
                        <a:pt x="25" y="31"/>
                        <a:pt x="33" y="27"/>
                        <a:pt x="37" y="38"/>
                      </a:cubicBezTo>
                      <a:cubicBezTo>
                        <a:pt x="30" y="45"/>
                        <a:pt x="28" y="47"/>
                        <a:pt x="19" y="44"/>
                      </a:cubicBezTo>
                      <a:cubicBezTo>
                        <a:pt x="13" y="54"/>
                        <a:pt x="18" y="61"/>
                        <a:pt x="5" y="58"/>
                      </a:cubicBezTo>
                      <a:cubicBezTo>
                        <a:pt x="0" y="50"/>
                        <a:pt x="3" y="44"/>
                        <a:pt x="1" y="34"/>
                      </a:cubicBezTo>
                      <a:cubicBezTo>
                        <a:pt x="2" y="32"/>
                        <a:pt x="3" y="28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22" name="Freeform 18"/>
                <p:cNvSpPr>
                  <a:spLocks/>
                </p:cNvSpPr>
                <p:nvPr userDrawn="1"/>
              </p:nvSpPr>
              <p:spPr bwMode="ltGray">
                <a:xfrm>
                  <a:off x="2506" y="869"/>
                  <a:ext cx="47" cy="24"/>
                </a:xfrm>
                <a:custGeom>
                  <a:avLst/>
                  <a:gdLst>
                    <a:gd name="T0" fmla="*/ 7 w 49"/>
                    <a:gd name="T1" fmla="*/ 0 h 29"/>
                    <a:gd name="T2" fmla="*/ 29 w 49"/>
                    <a:gd name="T3" fmla="*/ 0 h 29"/>
                    <a:gd name="T4" fmla="*/ 49 w 49"/>
                    <a:gd name="T5" fmla="*/ 16 h 29"/>
                    <a:gd name="T6" fmla="*/ 35 w 49"/>
                    <a:gd name="T7" fmla="*/ 14 h 29"/>
                    <a:gd name="T8" fmla="*/ 3 w 49"/>
                    <a:gd name="T9" fmla="*/ 16 h 29"/>
                    <a:gd name="T10" fmla="*/ 7 w 49"/>
                    <a:gd name="T11" fmla="*/ 0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9" h="29">
                      <a:moveTo>
                        <a:pt x="7" y="0"/>
                      </a:moveTo>
                      <a:cubicBezTo>
                        <a:pt x="15" y="6"/>
                        <a:pt x="19" y="2"/>
                        <a:pt x="29" y="0"/>
                      </a:cubicBezTo>
                      <a:cubicBezTo>
                        <a:pt x="45" y="5"/>
                        <a:pt x="40" y="3"/>
                        <a:pt x="49" y="16"/>
                      </a:cubicBezTo>
                      <a:cubicBezTo>
                        <a:pt x="46" y="29"/>
                        <a:pt x="42" y="21"/>
                        <a:pt x="35" y="14"/>
                      </a:cubicBezTo>
                      <a:cubicBezTo>
                        <a:pt x="26" y="15"/>
                        <a:pt x="12" y="19"/>
                        <a:pt x="3" y="16"/>
                      </a:cubicBezTo>
                      <a:cubicBezTo>
                        <a:pt x="0" y="6"/>
                        <a:pt x="7" y="10"/>
                        <a:pt x="7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23" name="Freeform 19"/>
                <p:cNvSpPr>
                  <a:spLocks/>
                </p:cNvSpPr>
                <p:nvPr userDrawn="1"/>
              </p:nvSpPr>
              <p:spPr bwMode="ltGray">
                <a:xfrm>
                  <a:off x="2555" y="832"/>
                  <a:ext cx="61" cy="42"/>
                </a:xfrm>
                <a:custGeom>
                  <a:avLst/>
                  <a:gdLst>
                    <a:gd name="T0" fmla="*/ 21 w 61"/>
                    <a:gd name="T1" fmla="*/ 38 h 48"/>
                    <a:gd name="T2" fmla="*/ 15 w 61"/>
                    <a:gd name="T3" fmla="*/ 26 h 48"/>
                    <a:gd name="T4" fmla="*/ 3 w 61"/>
                    <a:gd name="T5" fmla="*/ 22 h 48"/>
                    <a:gd name="T6" fmla="*/ 13 w 61"/>
                    <a:gd name="T7" fmla="*/ 8 h 48"/>
                    <a:gd name="T8" fmla="*/ 25 w 61"/>
                    <a:gd name="T9" fmla="*/ 0 h 48"/>
                    <a:gd name="T10" fmla="*/ 49 w 61"/>
                    <a:gd name="T11" fmla="*/ 10 h 48"/>
                    <a:gd name="T12" fmla="*/ 53 w 61"/>
                    <a:gd name="T13" fmla="*/ 20 h 48"/>
                    <a:gd name="T14" fmla="*/ 61 w 61"/>
                    <a:gd name="T15" fmla="*/ 32 h 48"/>
                    <a:gd name="T16" fmla="*/ 41 w 61"/>
                    <a:gd name="T17" fmla="*/ 38 h 48"/>
                    <a:gd name="T18" fmla="*/ 23 w 61"/>
                    <a:gd name="T19" fmla="*/ 44 h 48"/>
                    <a:gd name="T20" fmla="*/ 21 w 61"/>
                    <a:gd name="T21" fmla="*/ 38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61" h="48">
                      <a:moveTo>
                        <a:pt x="21" y="38"/>
                      </a:moveTo>
                      <a:cubicBezTo>
                        <a:pt x="19" y="34"/>
                        <a:pt x="19" y="29"/>
                        <a:pt x="15" y="26"/>
                      </a:cubicBezTo>
                      <a:cubicBezTo>
                        <a:pt x="12" y="24"/>
                        <a:pt x="3" y="22"/>
                        <a:pt x="3" y="22"/>
                      </a:cubicBezTo>
                      <a:cubicBezTo>
                        <a:pt x="0" y="12"/>
                        <a:pt x="5" y="12"/>
                        <a:pt x="13" y="8"/>
                      </a:cubicBezTo>
                      <a:cubicBezTo>
                        <a:pt x="17" y="6"/>
                        <a:pt x="25" y="0"/>
                        <a:pt x="25" y="0"/>
                      </a:cubicBezTo>
                      <a:cubicBezTo>
                        <a:pt x="37" y="2"/>
                        <a:pt x="41" y="2"/>
                        <a:pt x="49" y="10"/>
                      </a:cubicBezTo>
                      <a:cubicBezTo>
                        <a:pt x="45" y="21"/>
                        <a:pt x="46" y="12"/>
                        <a:pt x="53" y="20"/>
                      </a:cubicBezTo>
                      <a:cubicBezTo>
                        <a:pt x="56" y="24"/>
                        <a:pt x="61" y="32"/>
                        <a:pt x="61" y="32"/>
                      </a:cubicBezTo>
                      <a:cubicBezTo>
                        <a:pt x="56" y="47"/>
                        <a:pt x="53" y="42"/>
                        <a:pt x="41" y="38"/>
                      </a:cubicBezTo>
                      <a:cubicBezTo>
                        <a:pt x="27" y="47"/>
                        <a:pt x="34" y="48"/>
                        <a:pt x="23" y="44"/>
                      </a:cubicBezTo>
                      <a:cubicBezTo>
                        <a:pt x="22" y="42"/>
                        <a:pt x="21" y="38"/>
                        <a:pt x="21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24" name="Freeform 20"/>
                <p:cNvSpPr>
                  <a:spLocks/>
                </p:cNvSpPr>
                <p:nvPr userDrawn="1"/>
              </p:nvSpPr>
              <p:spPr bwMode="ltGray">
                <a:xfrm>
                  <a:off x="2572" y="852"/>
                  <a:ext cx="286" cy="149"/>
                </a:xfrm>
                <a:custGeom>
                  <a:avLst/>
                  <a:gdLst>
                    <a:gd name="T0" fmla="*/ 46 w 286"/>
                    <a:gd name="T1" fmla="*/ 28 h 182"/>
                    <a:gd name="T2" fmla="*/ 36 w 286"/>
                    <a:gd name="T3" fmla="*/ 14 h 182"/>
                    <a:gd name="T4" fmla="*/ 26 w 286"/>
                    <a:gd name="T5" fmla="*/ 30 h 182"/>
                    <a:gd name="T6" fmla="*/ 0 w 286"/>
                    <a:gd name="T7" fmla="*/ 24 h 182"/>
                    <a:gd name="T8" fmla="*/ 10 w 286"/>
                    <a:gd name="T9" fmla="*/ 42 h 182"/>
                    <a:gd name="T10" fmla="*/ 16 w 286"/>
                    <a:gd name="T11" fmla="*/ 62 h 182"/>
                    <a:gd name="T12" fmla="*/ 24 w 286"/>
                    <a:gd name="T13" fmla="*/ 48 h 182"/>
                    <a:gd name="T14" fmla="*/ 30 w 286"/>
                    <a:gd name="T15" fmla="*/ 44 h 182"/>
                    <a:gd name="T16" fmla="*/ 48 w 286"/>
                    <a:gd name="T17" fmla="*/ 56 h 182"/>
                    <a:gd name="T18" fmla="*/ 70 w 286"/>
                    <a:gd name="T19" fmla="*/ 62 h 182"/>
                    <a:gd name="T20" fmla="*/ 88 w 286"/>
                    <a:gd name="T21" fmla="*/ 72 h 182"/>
                    <a:gd name="T22" fmla="*/ 106 w 286"/>
                    <a:gd name="T23" fmla="*/ 102 h 182"/>
                    <a:gd name="T24" fmla="*/ 104 w 286"/>
                    <a:gd name="T25" fmla="*/ 122 h 182"/>
                    <a:gd name="T26" fmla="*/ 98 w 286"/>
                    <a:gd name="T27" fmla="*/ 134 h 182"/>
                    <a:gd name="T28" fmla="*/ 122 w 286"/>
                    <a:gd name="T29" fmla="*/ 128 h 182"/>
                    <a:gd name="T30" fmla="*/ 140 w 286"/>
                    <a:gd name="T31" fmla="*/ 140 h 182"/>
                    <a:gd name="T32" fmla="*/ 168 w 286"/>
                    <a:gd name="T33" fmla="*/ 148 h 182"/>
                    <a:gd name="T34" fmla="*/ 174 w 286"/>
                    <a:gd name="T35" fmla="*/ 146 h 182"/>
                    <a:gd name="T36" fmla="*/ 168 w 286"/>
                    <a:gd name="T37" fmla="*/ 134 h 182"/>
                    <a:gd name="T38" fmla="*/ 178 w 286"/>
                    <a:gd name="T39" fmla="*/ 136 h 182"/>
                    <a:gd name="T40" fmla="*/ 186 w 286"/>
                    <a:gd name="T41" fmla="*/ 118 h 182"/>
                    <a:gd name="T42" fmla="*/ 202 w 286"/>
                    <a:gd name="T43" fmla="*/ 122 h 182"/>
                    <a:gd name="T44" fmla="*/ 214 w 286"/>
                    <a:gd name="T45" fmla="*/ 130 h 182"/>
                    <a:gd name="T46" fmla="*/ 244 w 286"/>
                    <a:gd name="T47" fmla="*/ 168 h 182"/>
                    <a:gd name="T48" fmla="*/ 262 w 286"/>
                    <a:gd name="T49" fmla="*/ 178 h 182"/>
                    <a:gd name="T50" fmla="*/ 284 w 286"/>
                    <a:gd name="T51" fmla="*/ 170 h 182"/>
                    <a:gd name="T52" fmla="*/ 268 w 286"/>
                    <a:gd name="T53" fmla="*/ 160 h 182"/>
                    <a:gd name="T54" fmla="*/ 256 w 286"/>
                    <a:gd name="T55" fmla="*/ 138 h 182"/>
                    <a:gd name="T56" fmla="*/ 250 w 286"/>
                    <a:gd name="T57" fmla="*/ 132 h 182"/>
                    <a:gd name="T58" fmla="*/ 248 w 286"/>
                    <a:gd name="T59" fmla="*/ 122 h 182"/>
                    <a:gd name="T60" fmla="*/ 236 w 286"/>
                    <a:gd name="T61" fmla="*/ 116 h 182"/>
                    <a:gd name="T62" fmla="*/ 240 w 286"/>
                    <a:gd name="T63" fmla="*/ 96 h 182"/>
                    <a:gd name="T64" fmla="*/ 220 w 286"/>
                    <a:gd name="T65" fmla="*/ 86 h 182"/>
                    <a:gd name="T66" fmla="*/ 210 w 286"/>
                    <a:gd name="T67" fmla="*/ 70 h 182"/>
                    <a:gd name="T68" fmla="*/ 190 w 286"/>
                    <a:gd name="T69" fmla="*/ 54 h 182"/>
                    <a:gd name="T70" fmla="*/ 168 w 286"/>
                    <a:gd name="T71" fmla="*/ 38 h 182"/>
                    <a:gd name="T72" fmla="*/ 156 w 286"/>
                    <a:gd name="T73" fmla="*/ 34 h 182"/>
                    <a:gd name="T74" fmla="*/ 120 w 286"/>
                    <a:gd name="T75" fmla="*/ 16 h 182"/>
                    <a:gd name="T76" fmla="*/ 102 w 286"/>
                    <a:gd name="T77" fmla="*/ 4 h 182"/>
                    <a:gd name="T78" fmla="*/ 96 w 286"/>
                    <a:gd name="T79" fmla="*/ 0 h 182"/>
                    <a:gd name="T80" fmla="*/ 70 w 286"/>
                    <a:gd name="T81" fmla="*/ 10 h 182"/>
                    <a:gd name="T82" fmla="*/ 56 w 286"/>
                    <a:gd name="T83" fmla="*/ 32 h 182"/>
                    <a:gd name="T84" fmla="*/ 46 w 286"/>
                    <a:gd name="T85" fmla="*/ 28 h 1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286" h="182">
                      <a:moveTo>
                        <a:pt x="46" y="28"/>
                      </a:moveTo>
                      <a:cubicBezTo>
                        <a:pt x="41" y="14"/>
                        <a:pt x="46" y="17"/>
                        <a:pt x="36" y="14"/>
                      </a:cubicBezTo>
                      <a:cubicBezTo>
                        <a:pt x="31" y="17"/>
                        <a:pt x="26" y="30"/>
                        <a:pt x="26" y="30"/>
                      </a:cubicBezTo>
                      <a:cubicBezTo>
                        <a:pt x="12" y="25"/>
                        <a:pt x="19" y="21"/>
                        <a:pt x="0" y="24"/>
                      </a:cubicBezTo>
                      <a:cubicBezTo>
                        <a:pt x="2" y="33"/>
                        <a:pt x="2" y="37"/>
                        <a:pt x="10" y="42"/>
                      </a:cubicBezTo>
                      <a:cubicBezTo>
                        <a:pt x="12" y="49"/>
                        <a:pt x="14" y="55"/>
                        <a:pt x="16" y="62"/>
                      </a:cubicBezTo>
                      <a:cubicBezTo>
                        <a:pt x="24" y="59"/>
                        <a:pt x="27" y="57"/>
                        <a:pt x="24" y="48"/>
                      </a:cubicBezTo>
                      <a:cubicBezTo>
                        <a:pt x="26" y="47"/>
                        <a:pt x="28" y="43"/>
                        <a:pt x="30" y="44"/>
                      </a:cubicBezTo>
                      <a:cubicBezTo>
                        <a:pt x="48" y="48"/>
                        <a:pt x="36" y="52"/>
                        <a:pt x="48" y="56"/>
                      </a:cubicBezTo>
                      <a:cubicBezTo>
                        <a:pt x="74" y="65"/>
                        <a:pt x="47" y="56"/>
                        <a:pt x="70" y="62"/>
                      </a:cubicBezTo>
                      <a:cubicBezTo>
                        <a:pt x="77" y="64"/>
                        <a:pt x="88" y="72"/>
                        <a:pt x="88" y="72"/>
                      </a:cubicBezTo>
                      <a:cubicBezTo>
                        <a:pt x="96" y="84"/>
                        <a:pt x="102" y="87"/>
                        <a:pt x="106" y="102"/>
                      </a:cubicBezTo>
                      <a:cubicBezTo>
                        <a:pt x="105" y="109"/>
                        <a:pt x="106" y="115"/>
                        <a:pt x="104" y="122"/>
                      </a:cubicBezTo>
                      <a:cubicBezTo>
                        <a:pt x="103" y="126"/>
                        <a:pt x="94" y="132"/>
                        <a:pt x="98" y="134"/>
                      </a:cubicBezTo>
                      <a:cubicBezTo>
                        <a:pt x="106" y="137"/>
                        <a:pt x="122" y="128"/>
                        <a:pt x="122" y="128"/>
                      </a:cubicBezTo>
                      <a:cubicBezTo>
                        <a:pt x="130" y="131"/>
                        <a:pt x="133" y="135"/>
                        <a:pt x="140" y="140"/>
                      </a:cubicBezTo>
                      <a:cubicBezTo>
                        <a:pt x="148" y="145"/>
                        <a:pt x="159" y="145"/>
                        <a:pt x="168" y="148"/>
                      </a:cubicBezTo>
                      <a:cubicBezTo>
                        <a:pt x="170" y="147"/>
                        <a:pt x="173" y="148"/>
                        <a:pt x="174" y="146"/>
                      </a:cubicBezTo>
                      <a:cubicBezTo>
                        <a:pt x="176" y="142"/>
                        <a:pt x="164" y="136"/>
                        <a:pt x="168" y="134"/>
                      </a:cubicBezTo>
                      <a:cubicBezTo>
                        <a:pt x="171" y="132"/>
                        <a:pt x="175" y="135"/>
                        <a:pt x="178" y="136"/>
                      </a:cubicBezTo>
                      <a:cubicBezTo>
                        <a:pt x="182" y="131"/>
                        <a:pt x="186" y="118"/>
                        <a:pt x="186" y="118"/>
                      </a:cubicBezTo>
                      <a:cubicBezTo>
                        <a:pt x="189" y="119"/>
                        <a:pt x="199" y="120"/>
                        <a:pt x="202" y="122"/>
                      </a:cubicBezTo>
                      <a:cubicBezTo>
                        <a:pt x="206" y="124"/>
                        <a:pt x="214" y="130"/>
                        <a:pt x="214" y="130"/>
                      </a:cubicBezTo>
                      <a:cubicBezTo>
                        <a:pt x="224" y="145"/>
                        <a:pt x="228" y="158"/>
                        <a:pt x="244" y="168"/>
                      </a:cubicBezTo>
                      <a:cubicBezTo>
                        <a:pt x="250" y="172"/>
                        <a:pt x="262" y="178"/>
                        <a:pt x="262" y="178"/>
                      </a:cubicBezTo>
                      <a:cubicBezTo>
                        <a:pt x="265" y="178"/>
                        <a:pt x="286" y="182"/>
                        <a:pt x="284" y="170"/>
                      </a:cubicBezTo>
                      <a:cubicBezTo>
                        <a:pt x="283" y="164"/>
                        <a:pt x="268" y="160"/>
                        <a:pt x="268" y="160"/>
                      </a:cubicBezTo>
                      <a:cubicBezTo>
                        <a:pt x="261" y="150"/>
                        <a:pt x="270" y="143"/>
                        <a:pt x="256" y="138"/>
                      </a:cubicBezTo>
                      <a:cubicBezTo>
                        <a:pt x="254" y="136"/>
                        <a:pt x="251" y="135"/>
                        <a:pt x="250" y="132"/>
                      </a:cubicBezTo>
                      <a:cubicBezTo>
                        <a:pt x="248" y="129"/>
                        <a:pt x="250" y="125"/>
                        <a:pt x="248" y="122"/>
                      </a:cubicBezTo>
                      <a:cubicBezTo>
                        <a:pt x="246" y="118"/>
                        <a:pt x="240" y="118"/>
                        <a:pt x="236" y="116"/>
                      </a:cubicBezTo>
                      <a:cubicBezTo>
                        <a:pt x="230" y="107"/>
                        <a:pt x="227" y="100"/>
                        <a:pt x="240" y="96"/>
                      </a:cubicBezTo>
                      <a:cubicBezTo>
                        <a:pt x="236" y="83"/>
                        <a:pt x="236" y="84"/>
                        <a:pt x="220" y="86"/>
                      </a:cubicBezTo>
                      <a:cubicBezTo>
                        <a:pt x="209" y="82"/>
                        <a:pt x="208" y="82"/>
                        <a:pt x="210" y="70"/>
                      </a:cubicBezTo>
                      <a:cubicBezTo>
                        <a:pt x="207" y="60"/>
                        <a:pt x="199" y="57"/>
                        <a:pt x="190" y="54"/>
                      </a:cubicBezTo>
                      <a:cubicBezTo>
                        <a:pt x="181" y="45"/>
                        <a:pt x="181" y="42"/>
                        <a:pt x="168" y="38"/>
                      </a:cubicBezTo>
                      <a:cubicBezTo>
                        <a:pt x="164" y="37"/>
                        <a:pt x="156" y="34"/>
                        <a:pt x="156" y="34"/>
                      </a:cubicBezTo>
                      <a:cubicBezTo>
                        <a:pt x="146" y="24"/>
                        <a:pt x="134" y="21"/>
                        <a:pt x="120" y="16"/>
                      </a:cubicBezTo>
                      <a:cubicBezTo>
                        <a:pt x="113" y="14"/>
                        <a:pt x="108" y="8"/>
                        <a:pt x="102" y="4"/>
                      </a:cubicBezTo>
                      <a:cubicBezTo>
                        <a:pt x="100" y="3"/>
                        <a:pt x="96" y="0"/>
                        <a:pt x="96" y="0"/>
                      </a:cubicBezTo>
                      <a:cubicBezTo>
                        <a:pt x="83" y="2"/>
                        <a:pt x="79" y="1"/>
                        <a:pt x="70" y="10"/>
                      </a:cubicBezTo>
                      <a:cubicBezTo>
                        <a:pt x="67" y="19"/>
                        <a:pt x="63" y="27"/>
                        <a:pt x="56" y="32"/>
                      </a:cubicBezTo>
                      <a:cubicBezTo>
                        <a:pt x="49" y="30"/>
                        <a:pt x="52" y="31"/>
                        <a:pt x="4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25" name="Freeform 21"/>
                <p:cNvSpPr>
                  <a:spLocks/>
                </p:cNvSpPr>
                <p:nvPr userDrawn="1"/>
              </p:nvSpPr>
              <p:spPr bwMode="ltGray">
                <a:xfrm>
                  <a:off x="2820" y="866"/>
                  <a:ext cx="78" cy="64"/>
                </a:xfrm>
                <a:custGeom>
                  <a:avLst/>
                  <a:gdLst>
                    <a:gd name="T0" fmla="*/ 1 w 78"/>
                    <a:gd name="T1" fmla="*/ 58 h 78"/>
                    <a:gd name="T2" fmla="*/ 27 w 78"/>
                    <a:gd name="T3" fmla="*/ 60 h 78"/>
                    <a:gd name="T4" fmla="*/ 45 w 78"/>
                    <a:gd name="T5" fmla="*/ 48 h 78"/>
                    <a:gd name="T6" fmla="*/ 57 w 78"/>
                    <a:gd name="T7" fmla="*/ 30 h 78"/>
                    <a:gd name="T8" fmla="*/ 43 w 78"/>
                    <a:gd name="T9" fmla="*/ 14 h 78"/>
                    <a:gd name="T10" fmla="*/ 43 w 78"/>
                    <a:gd name="T11" fmla="*/ 4 h 78"/>
                    <a:gd name="T12" fmla="*/ 71 w 78"/>
                    <a:gd name="T13" fmla="*/ 26 h 78"/>
                    <a:gd name="T14" fmla="*/ 67 w 78"/>
                    <a:gd name="T15" fmla="*/ 54 h 78"/>
                    <a:gd name="T16" fmla="*/ 33 w 78"/>
                    <a:gd name="T17" fmla="*/ 78 h 78"/>
                    <a:gd name="T18" fmla="*/ 9 w 78"/>
                    <a:gd name="T19" fmla="*/ 66 h 78"/>
                    <a:gd name="T20" fmla="*/ 3 w 78"/>
                    <a:gd name="T21" fmla="*/ 62 h 78"/>
                    <a:gd name="T22" fmla="*/ 1 w 78"/>
                    <a:gd name="T23" fmla="*/ 58 h 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78" h="78">
                      <a:moveTo>
                        <a:pt x="1" y="58"/>
                      </a:moveTo>
                      <a:cubicBezTo>
                        <a:pt x="6" y="44"/>
                        <a:pt x="18" y="57"/>
                        <a:pt x="27" y="60"/>
                      </a:cubicBezTo>
                      <a:cubicBezTo>
                        <a:pt x="35" y="57"/>
                        <a:pt x="38" y="52"/>
                        <a:pt x="45" y="48"/>
                      </a:cubicBezTo>
                      <a:cubicBezTo>
                        <a:pt x="48" y="40"/>
                        <a:pt x="51" y="36"/>
                        <a:pt x="57" y="30"/>
                      </a:cubicBezTo>
                      <a:cubicBezTo>
                        <a:pt x="55" y="23"/>
                        <a:pt x="43" y="14"/>
                        <a:pt x="43" y="14"/>
                      </a:cubicBezTo>
                      <a:cubicBezTo>
                        <a:pt x="33" y="0"/>
                        <a:pt x="30" y="1"/>
                        <a:pt x="43" y="4"/>
                      </a:cubicBezTo>
                      <a:cubicBezTo>
                        <a:pt x="54" y="11"/>
                        <a:pt x="58" y="22"/>
                        <a:pt x="71" y="26"/>
                      </a:cubicBezTo>
                      <a:cubicBezTo>
                        <a:pt x="78" y="37"/>
                        <a:pt x="78" y="46"/>
                        <a:pt x="67" y="54"/>
                      </a:cubicBezTo>
                      <a:cubicBezTo>
                        <a:pt x="51" y="49"/>
                        <a:pt x="53" y="71"/>
                        <a:pt x="33" y="78"/>
                      </a:cubicBezTo>
                      <a:cubicBezTo>
                        <a:pt x="16" y="72"/>
                        <a:pt x="25" y="76"/>
                        <a:pt x="9" y="66"/>
                      </a:cubicBezTo>
                      <a:cubicBezTo>
                        <a:pt x="7" y="65"/>
                        <a:pt x="3" y="62"/>
                        <a:pt x="3" y="62"/>
                      </a:cubicBezTo>
                      <a:cubicBezTo>
                        <a:pt x="0" y="54"/>
                        <a:pt x="13" y="42"/>
                        <a:pt x="1" y="5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26" name="Freeform 22"/>
                <p:cNvSpPr>
                  <a:spLocks/>
                </p:cNvSpPr>
                <p:nvPr userDrawn="1"/>
              </p:nvSpPr>
              <p:spPr bwMode="ltGray">
                <a:xfrm>
                  <a:off x="2984" y="732"/>
                  <a:ext cx="19" cy="14"/>
                </a:xfrm>
                <a:custGeom>
                  <a:avLst/>
                  <a:gdLst>
                    <a:gd name="T0" fmla="*/ 3 w 17"/>
                    <a:gd name="T1" fmla="*/ 4 h 18"/>
                    <a:gd name="T2" fmla="*/ 3 w 17"/>
                    <a:gd name="T3" fmla="*/ 14 h 18"/>
                    <a:gd name="T4" fmla="*/ 3 w 17"/>
                    <a:gd name="T5" fmla="*/ 4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7" h="18">
                      <a:moveTo>
                        <a:pt x="3" y="4"/>
                      </a:moveTo>
                      <a:cubicBezTo>
                        <a:pt x="17" y="7"/>
                        <a:pt x="16" y="18"/>
                        <a:pt x="3" y="14"/>
                      </a:cubicBezTo>
                      <a:cubicBezTo>
                        <a:pt x="0" y="6"/>
                        <a:pt x="7" y="0"/>
                        <a:pt x="3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27" name="Freeform 23"/>
                <p:cNvSpPr>
                  <a:spLocks/>
                </p:cNvSpPr>
                <p:nvPr userDrawn="1"/>
              </p:nvSpPr>
              <p:spPr bwMode="ltGray">
                <a:xfrm>
                  <a:off x="3083" y="830"/>
                  <a:ext cx="26" cy="19"/>
                </a:xfrm>
                <a:custGeom>
                  <a:avLst/>
                  <a:gdLst>
                    <a:gd name="T0" fmla="*/ 8 w 26"/>
                    <a:gd name="T1" fmla="*/ 14 h 22"/>
                    <a:gd name="T2" fmla="*/ 14 w 26"/>
                    <a:gd name="T3" fmla="*/ 0 h 22"/>
                    <a:gd name="T4" fmla="*/ 14 w 26"/>
                    <a:gd name="T5" fmla="*/ 22 h 22"/>
                    <a:gd name="T6" fmla="*/ 8 w 26"/>
                    <a:gd name="T7" fmla="*/ 14 h 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6" h="22">
                      <a:moveTo>
                        <a:pt x="8" y="14"/>
                      </a:moveTo>
                      <a:cubicBezTo>
                        <a:pt x="5" y="6"/>
                        <a:pt x="5" y="3"/>
                        <a:pt x="14" y="0"/>
                      </a:cubicBezTo>
                      <a:cubicBezTo>
                        <a:pt x="26" y="4"/>
                        <a:pt x="23" y="16"/>
                        <a:pt x="14" y="22"/>
                      </a:cubicBezTo>
                      <a:cubicBezTo>
                        <a:pt x="0" y="17"/>
                        <a:pt x="13" y="3"/>
                        <a:pt x="8" y="1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28" name="Freeform 24"/>
                <p:cNvSpPr>
                  <a:spLocks/>
                </p:cNvSpPr>
                <p:nvPr userDrawn="1"/>
              </p:nvSpPr>
              <p:spPr bwMode="ltGray">
                <a:xfrm>
                  <a:off x="2766" y="610"/>
                  <a:ext cx="19" cy="12"/>
                </a:xfrm>
                <a:custGeom>
                  <a:avLst/>
                  <a:gdLst>
                    <a:gd name="T0" fmla="*/ 7 w 20"/>
                    <a:gd name="T1" fmla="*/ 12 h 15"/>
                    <a:gd name="T2" fmla="*/ 17 w 20"/>
                    <a:gd name="T3" fmla="*/ 2 h 15"/>
                    <a:gd name="T4" fmla="*/ 9 w 20"/>
                    <a:gd name="T5" fmla="*/ 12 h 15"/>
                    <a:gd name="T6" fmla="*/ 7 w 20"/>
                    <a:gd name="T7" fmla="*/ 12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1"/>
                        <a:pt x="6" y="0"/>
                        <a:pt x="17" y="2"/>
                      </a:cubicBezTo>
                      <a:cubicBezTo>
                        <a:pt x="20" y="10"/>
                        <a:pt x="18" y="15"/>
                        <a:pt x="9" y="12"/>
                      </a:cubicBezTo>
                      <a:cubicBezTo>
                        <a:pt x="4" y="4"/>
                        <a:pt x="4" y="4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29" name="Freeform 25"/>
                <p:cNvSpPr>
                  <a:spLocks/>
                </p:cNvSpPr>
                <p:nvPr userDrawn="1"/>
              </p:nvSpPr>
              <p:spPr bwMode="ltGray">
                <a:xfrm>
                  <a:off x="2600" y="712"/>
                  <a:ext cx="19" cy="12"/>
                </a:xfrm>
                <a:custGeom>
                  <a:avLst/>
                  <a:gdLst>
                    <a:gd name="T0" fmla="*/ 7 w 20"/>
                    <a:gd name="T1" fmla="*/ 12 h 15"/>
                    <a:gd name="T2" fmla="*/ 15 w 20"/>
                    <a:gd name="T3" fmla="*/ 2 h 15"/>
                    <a:gd name="T4" fmla="*/ 15 w 20"/>
                    <a:gd name="T5" fmla="*/ 14 h 15"/>
                    <a:gd name="T6" fmla="*/ 7 w 20"/>
                    <a:gd name="T7" fmla="*/ 12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2"/>
                        <a:pt x="3" y="0"/>
                        <a:pt x="15" y="2"/>
                      </a:cubicBezTo>
                      <a:cubicBezTo>
                        <a:pt x="16" y="4"/>
                        <a:pt x="20" y="12"/>
                        <a:pt x="15" y="14"/>
                      </a:cubicBezTo>
                      <a:cubicBezTo>
                        <a:pt x="12" y="15"/>
                        <a:pt x="7" y="12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30" name="Freeform 26"/>
                <p:cNvSpPr>
                  <a:spLocks/>
                </p:cNvSpPr>
                <p:nvPr userDrawn="1"/>
              </p:nvSpPr>
              <p:spPr bwMode="ltGray">
                <a:xfrm>
                  <a:off x="2417" y="680"/>
                  <a:ext cx="80" cy="66"/>
                </a:xfrm>
                <a:custGeom>
                  <a:avLst/>
                  <a:gdLst>
                    <a:gd name="T0" fmla="*/ 0 w 80"/>
                    <a:gd name="T1" fmla="*/ 50 h 80"/>
                    <a:gd name="T2" fmla="*/ 14 w 80"/>
                    <a:gd name="T3" fmla="*/ 24 h 80"/>
                    <a:gd name="T4" fmla="*/ 26 w 80"/>
                    <a:gd name="T5" fmla="*/ 20 h 80"/>
                    <a:gd name="T6" fmla="*/ 48 w 80"/>
                    <a:gd name="T7" fmla="*/ 18 h 80"/>
                    <a:gd name="T8" fmla="*/ 58 w 80"/>
                    <a:gd name="T9" fmla="*/ 0 h 80"/>
                    <a:gd name="T10" fmla="*/ 80 w 80"/>
                    <a:gd name="T11" fmla="*/ 40 h 80"/>
                    <a:gd name="T12" fmla="*/ 70 w 80"/>
                    <a:gd name="T13" fmla="*/ 56 h 80"/>
                    <a:gd name="T14" fmla="*/ 54 w 80"/>
                    <a:gd name="T15" fmla="*/ 62 h 80"/>
                    <a:gd name="T16" fmla="*/ 48 w 80"/>
                    <a:gd name="T17" fmla="*/ 80 h 80"/>
                    <a:gd name="T18" fmla="*/ 32 w 80"/>
                    <a:gd name="T19" fmla="*/ 68 h 80"/>
                    <a:gd name="T20" fmla="*/ 38 w 80"/>
                    <a:gd name="T21" fmla="*/ 52 h 80"/>
                    <a:gd name="T22" fmla="*/ 30 w 80"/>
                    <a:gd name="T23" fmla="*/ 28 h 80"/>
                    <a:gd name="T24" fmla="*/ 20 w 80"/>
                    <a:gd name="T25" fmla="*/ 48 h 80"/>
                    <a:gd name="T26" fmla="*/ 8 w 80"/>
                    <a:gd name="T27" fmla="*/ 56 h 80"/>
                    <a:gd name="T28" fmla="*/ 0 w 80"/>
                    <a:gd name="T29" fmla="*/ 5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80" h="80">
                      <a:moveTo>
                        <a:pt x="0" y="50"/>
                      </a:moveTo>
                      <a:cubicBezTo>
                        <a:pt x="1" y="47"/>
                        <a:pt x="12" y="25"/>
                        <a:pt x="14" y="24"/>
                      </a:cubicBezTo>
                      <a:cubicBezTo>
                        <a:pt x="17" y="22"/>
                        <a:pt x="26" y="20"/>
                        <a:pt x="26" y="20"/>
                      </a:cubicBezTo>
                      <a:cubicBezTo>
                        <a:pt x="34" y="23"/>
                        <a:pt x="40" y="21"/>
                        <a:pt x="48" y="18"/>
                      </a:cubicBezTo>
                      <a:cubicBezTo>
                        <a:pt x="52" y="12"/>
                        <a:pt x="54" y="6"/>
                        <a:pt x="58" y="0"/>
                      </a:cubicBezTo>
                      <a:cubicBezTo>
                        <a:pt x="70" y="4"/>
                        <a:pt x="76" y="28"/>
                        <a:pt x="80" y="40"/>
                      </a:cubicBezTo>
                      <a:cubicBezTo>
                        <a:pt x="75" y="54"/>
                        <a:pt x="80" y="50"/>
                        <a:pt x="70" y="56"/>
                      </a:cubicBezTo>
                      <a:cubicBezTo>
                        <a:pt x="61" y="53"/>
                        <a:pt x="59" y="54"/>
                        <a:pt x="54" y="62"/>
                      </a:cubicBezTo>
                      <a:cubicBezTo>
                        <a:pt x="57" y="71"/>
                        <a:pt x="56" y="75"/>
                        <a:pt x="48" y="80"/>
                      </a:cubicBezTo>
                      <a:cubicBezTo>
                        <a:pt x="40" y="77"/>
                        <a:pt x="39" y="72"/>
                        <a:pt x="32" y="68"/>
                      </a:cubicBezTo>
                      <a:cubicBezTo>
                        <a:pt x="26" y="59"/>
                        <a:pt x="30" y="57"/>
                        <a:pt x="38" y="52"/>
                      </a:cubicBezTo>
                      <a:cubicBezTo>
                        <a:pt x="41" y="42"/>
                        <a:pt x="39" y="34"/>
                        <a:pt x="30" y="28"/>
                      </a:cubicBezTo>
                      <a:cubicBezTo>
                        <a:pt x="20" y="31"/>
                        <a:pt x="30" y="40"/>
                        <a:pt x="20" y="48"/>
                      </a:cubicBezTo>
                      <a:cubicBezTo>
                        <a:pt x="16" y="51"/>
                        <a:pt x="8" y="56"/>
                        <a:pt x="8" y="56"/>
                      </a:cubicBezTo>
                      <a:cubicBezTo>
                        <a:pt x="2" y="50"/>
                        <a:pt x="5" y="50"/>
                        <a:pt x="0" y="5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31" name="Freeform 27"/>
                <p:cNvSpPr>
                  <a:spLocks/>
                </p:cNvSpPr>
                <p:nvPr userDrawn="1"/>
              </p:nvSpPr>
              <p:spPr bwMode="ltGray">
                <a:xfrm>
                  <a:off x="2391" y="541"/>
                  <a:ext cx="94" cy="142"/>
                </a:xfrm>
                <a:custGeom>
                  <a:avLst/>
                  <a:gdLst>
                    <a:gd name="T0" fmla="*/ 14 w 94"/>
                    <a:gd name="T1" fmla="*/ 96 h 174"/>
                    <a:gd name="T2" fmla="*/ 26 w 94"/>
                    <a:gd name="T3" fmla="*/ 128 h 174"/>
                    <a:gd name="T4" fmla="*/ 32 w 94"/>
                    <a:gd name="T5" fmla="*/ 108 h 174"/>
                    <a:gd name="T6" fmla="*/ 52 w 94"/>
                    <a:gd name="T7" fmla="*/ 100 h 174"/>
                    <a:gd name="T8" fmla="*/ 46 w 94"/>
                    <a:gd name="T9" fmla="*/ 124 h 174"/>
                    <a:gd name="T10" fmla="*/ 66 w 94"/>
                    <a:gd name="T11" fmla="*/ 126 h 174"/>
                    <a:gd name="T12" fmla="*/ 76 w 94"/>
                    <a:gd name="T13" fmla="*/ 142 h 174"/>
                    <a:gd name="T14" fmla="*/ 58 w 94"/>
                    <a:gd name="T15" fmla="*/ 148 h 174"/>
                    <a:gd name="T16" fmla="*/ 74 w 94"/>
                    <a:gd name="T17" fmla="*/ 174 h 174"/>
                    <a:gd name="T18" fmla="*/ 84 w 94"/>
                    <a:gd name="T19" fmla="*/ 154 h 174"/>
                    <a:gd name="T20" fmla="*/ 82 w 94"/>
                    <a:gd name="T21" fmla="*/ 112 h 174"/>
                    <a:gd name="T22" fmla="*/ 60 w 94"/>
                    <a:gd name="T23" fmla="*/ 106 h 174"/>
                    <a:gd name="T24" fmla="*/ 50 w 94"/>
                    <a:gd name="T25" fmla="*/ 82 h 174"/>
                    <a:gd name="T26" fmla="*/ 34 w 94"/>
                    <a:gd name="T27" fmla="*/ 82 h 174"/>
                    <a:gd name="T28" fmla="*/ 30 w 94"/>
                    <a:gd name="T29" fmla="*/ 70 h 174"/>
                    <a:gd name="T30" fmla="*/ 42 w 94"/>
                    <a:gd name="T31" fmla="*/ 42 h 174"/>
                    <a:gd name="T32" fmla="*/ 30 w 94"/>
                    <a:gd name="T33" fmla="*/ 0 h 174"/>
                    <a:gd name="T34" fmla="*/ 18 w 94"/>
                    <a:gd name="T35" fmla="*/ 22 h 174"/>
                    <a:gd name="T36" fmla="*/ 4 w 94"/>
                    <a:gd name="T37" fmla="*/ 46 h 174"/>
                    <a:gd name="T38" fmla="*/ 14 w 94"/>
                    <a:gd name="T39" fmla="*/ 76 h 174"/>
                    <a:gd name="T40" fmla="*/ 14 w 94"/>
                    <a:gd name="T41" fmla="*/ 96 h 1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4" h="174">
                      <a:moveTo>
                        <a:pt x="14" y="96"/>
                      </a:moveTo>
                      <a:cubicBezTo>
                        <a:pt x="11" y="109"/>
                        <a:pt x="15" y="120"/>
                        <a:pt x="26" y="128"/>
                      </a:cubicBezTo>
                      <a:cubicBezTo>
                        <a:pt x="34" y="120"/>
                        <a:pt x="35" y="119"/>
                        <a:pt x="32" y="108"/>
                      </a:cubicBezTo>
                      <a:cubicBezTo>
                        <a:pt x="35" y="92"/>
                        <a:pt x="39" y="92"/>
                        <a:pt x="52" y="100"/>
                      </a:cubicBezTo>
                      <a:cubicBezTo>
                        <a:pt x="59" y="110"/>
                        <a:pt x="49" y="114"/>
                        <a:pt x="46" y="124"/>
                      </a:cubicBezTo>
                      <a:cubicBezTo>
                        <a:pt x="50" y="137"/>
                        <a:pt x="57" y="129"/>
                        <a:pt x="66" y="126"/>
                      </a:cubicBezTo>
                      <a:cubicBezTo>
                        <a:pt x="77" y="129"/>
                        <a:pt x="79" y="131"/>
                        <a:pt x="76" y="142"/>
                      </a:cubicBezTo>
                      <a:cubicBezTo>
                        <a:pt x="67" y="139"/>
                        <a:pt x="65" y="141"/>
                        <a:pt x="58" y="148"/>
                      </a:cubicBezTo>
                      <a:cubicBezTo>
                        <a:pt x="60" y="160"/>
                        <a:pt x="62" y="170"/>
                        <a:pt x="74" y="174"/>
                      </a:cubicBezTo>
                      <a:cubicBezTo>
                        <a:pt x="77" y="165"/>
                        <a:pt x="74" y="157"/>
                        <a:pt x="84" y="154"/>
                      </a:cubicBezTo>
                      <a:cubicBezTo>
                        <a:pt x="91" y="143"/>
                        <a:pt x="94" y="122"/>
                        <a:pt x="82" y="112"/>
                      </a:cubicBezTo>
                      <a:cubicBezTo>
                        <a:pt x="77" y="108"/>
                        <a:pt x="66" y="108"/>
                        <a:pt x="60" y="106"/>
                      </a:cubicBezTo>
                      <a:cubicBezTo>
                        <a:pt x="65" y="92"/>
                        <a:pt x="66" y="87"/>
                        <a:pt x="50" y="82"/>
                      </a:cubicBezTo>
                      <a:cubicBezTo>
                        <a:pt x="48" y="82"/>
                        <a:pt x="37" y="86"/>
                        <a:pt x="34" y="82"/>
                      </a:cubicBezTo>
                      <a:cubicBezTo>
                        <a:pt x="32" y="79"/>
                        <a:pt x="30" y="70"/>
                        <a:pt x="30" y="70"/>
                      </a:cubicBezTo>
                      <a:cubicBezTo>
                        <a:pt x="32" y="54"/>
                        <a:pt x="32" y="52"/>
                        <a:pt x="42" y="42"/>
                      </a:cubicBezTo>
                      <a:cubicBezTo>
                        <a:pt x="41" y="30"/>
                        <a:pt x="45" y="5"/>
                        <a:pt x="30" y="0"/>
                      </a:cubicBezTo>
                      <a:cubicBezTo>
                        <a:pt x="14" y="4"/>
                        <a:pt x="16" y="4"/>
                        <a:pt x="18" y="22"/>
                      </a:cubicBezTo>
                      <a:cubicBezTo>
                        <a:pt x="16" y="39"/>
                        <a:pt x="15" y="35"/>
                        <a:pt x="4" y="46"/>
                      </a:cubicBezTo>
                      <a:cubicBezTo>
                        <a:pt x="0" y="59"/>
                        <a:pt x="5" y="67"/>
                        <a:pt x="14" y="76"/>
                      </a:cubicBezTo>
                      <a:cubicBezTo>
                        <a:pt x="15" y="80"/>
                        <a:pt x="17" y="93"/>
                        <a:pt x="14" y="9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32" name="Freeform 28"/>
                <p:cNvSpPr>
                  <a:spLocks/>
                </p:cNvSpPr>
                <p:nvPr userDrawn="1"/>
              </p:nvSpPr>
              <p:spPr bwMode="ltGray">
                <a:xfrm>
                  <a:off x="2415" y="644"/>
                  <a:ext cx="32" cy="41"/>
                </a:xfrm>
                <a:custGeom>
                  <a:avLst/>
                  <a:gdLst>
                    <a:gd name="T0" fmla="*/ 6 w 32"/>
                    <a:gd name="T1" fmla="*/ 24 h 50"/>
                    <a:gd name="T2" fmla="*/ 12 w 32"/>
                    <a:gd name="T3" fmla="*/ 0 h 50"/>
                    <a:gd name="T4" fmla="*/ 20 w 32"/>
                    <a:gd name="T5" fmla="*/ 16 h 50"/>
                    <a:gd name="T6" fmla="*/ 22 w 32"/>
                    <a:gd name="T7" fmla="*/ 24 h 50"/>
                    <a:gd name="T8" fmla="*/ 28 w 32"/>
                    <a:gd name="T9" fmla="*/ 26 h 50"/>
                    <a:gd name="T10" fmla="*/ 32 w 32"/>
                    <a:gd name="T11" fmla="*/ 38 h 50"/>
                    <a:gd name="T12" fmla="*/ 18 w 32"/>
                    <a:gd name="T13" fmla="*/ 50 h 50"/>
                    <a:gd name="T14" fmla="*/ 6 w 32"/>
                    <a:gd name="T15" fmla="*/ 24 h 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32" h="50">
                      <a:moveTo>
                        <a:pt x="6" y="24"/>
                      </a:moveTo>
                      <a:cubicBezTo>
                        <a:pt x="0" y="15"/>
                        <a:pt x="3" y="6"/>
                        <a:pt x="12" y="0"/>
                      </a:cubicBezTo>
                      <a:cubicBezTo>
                        <a:pt x="23" y="3"/>
                        <a:pt x="23" y="5"/>
                        <a:pt x="20" y="16"/>
                      </a:cubicBezTo>
                      <a:cubicBezTo>
                        <a:pt x="21" y="19"/>
                        <a:pt x="20" y="22"/>
                        <a:pt x="22" y="24"/>
                      </a:cubicBezTo>
                      <a:cubicBezTo>
                        <a:pt x="23" y="26"/>
                        <a:pt x="27" y="24"/>
                        <a:pt x="28" y="26"/>
                      </a:cubicBezTo>
                      <a:cubicBezTo>
                        <a:pt x="30" y="29"/>
                        <a:pt x="32" y="38"/>
                        <a:pt x="32" y="38"/>
                      </a:cubicBezTo>
                      <a:cubicBezTo>
                        <a:pt x="29" y="46"/>
                        <a:pt x="26" y="47"/>
                        <a:pt x="18" y="50"/>
                      </a:cubicBezTo>
                      <a:cubicBezTo>
                        <a:pt x="12" y="41"/>
                        <a:pt x="18" y="24"/>
                        <a:pt x="6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33" name="Freeform 29"/>
                <p:cNvSpPr>
                  <a:spLocks/>
                </p:cNvSpPr>
                <p:nvPr userDrawn="1"/>
              </p:nvSpPr>
              <p:spPr bwMode="ltGray">
                <a:xfrm>
                  <a:off x="2349" y="654"/>
                  <a:ext cx="45" cy="41"/>
                </a:xfrm>
                <a:custGeom>
                  <a:avLst/>
                  <a:gdLst>
                    <a:gd name="T0" fmla="*/ 0 w 43"/>
                    <a:gd name="T1" fmla="*/ 44 h 50"/>
                    <a:gd name="T2" fmla="*/ 22 w 43"/>
                    <a:gd name="T3" fmla="*/ 20 h 50"/>
                    <a:gd name="T4" fmla="*/ 36 w 43"/>
                    <a:gd name="T5" fmla="*/ 0 h 50"/>
                    <a:gd name="T6" fmla="*/ 24 w 43"/>
                    <a:gd name="T7" fmla="*/ 28 h 50"/>
                    <a:gd name="T8" fmla="*/ 2 w 43"/>
                    <a:gd name="T9" fmla="*/ 50 h 50"/>
                    <a:gd name="T10" fmla="*/ 0 w 43"/>
                    <a:gd name="T11" fmla="*/ 44 h 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50">
                      <a:moveTo>
                        <a:pt x="0" y="44"/>
                      </a:moveTo>
                      <a:cubicBezTo>
                        <a:pt x="6" y="38"/>
                        <a:pt x="18" y="29"/>
                        <a:pt x="22" y="20"/>
                      </a:cubicBezTo>
                      <a:cubicBezTo>
                        <a:pt x="27" y="10"/>
                        <a:pt x="25" y="4"/>
                        <a:pt x="36" y="0"/>
                      </a:cubicBezTo>
                      <a:cubicBezTo>
                        <a:pt x="43" y="11"/>
                        <a:pt x="36" y="24"/>
                        <a:pt x="24" y="28"/>
                      </a:cubicBezTo>
                      <a:cubicBezTo>
                        <a:pt x="21" y="38"/>
                        <a:pt x="12" y="47"/>
                        <a:pt x="2" y="50"/>
                      </a:cubicBezTo>
                      <a:cubicBezTo>
                        <a:pt x="1" y="48"/>
                        <a:pt x="0" y="44"/>
                        <a:pt x="0" y="4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34" name="Freeform 30"/>
                <p:cNvSpPr>
                  <a:spLocks/>
                </p:cNvSpPr>
                <p:nvPr userDrawn="1"/>
              </p:nvSpPr>
              <p:spPr bwMode="ltGray">
                <a:xfrm>
                  <a:off x="4808" y="597"/>
                  <a:ext cx="701" cy="438"/>
                </a:xfrm>
                <a:custGeom>
                  <a:avLst/>
                  <a:gdLst>
                    <a:gd name="T0" fmla="*/ 21 w 471"/>
                    <a:gd name="T1" fmla="*/ 280 h 281"/>
                    <a:gd name="T2" fmla="*/ 24 w 471"/>
                    <a:gd name="T3" fmla="*/ 250 h 281"/>
                    <a:gd name="T4" fmla="*/ 22 w 471"/>
                    <a:gd name="T5" fmla="*/ 245 h 281"/>
                    <a:gd name="T6" fmla="*/ 16 w 471"/>
                    <a:gd name="T7" fmla="*/ 218 h 281"/>
                    <a:gd name="T8" fmla="*/ 4 w 471"/>
                    <a:gd name="T9" fmla="*/ 215 h 281"/>
                    <a:gd name="T10" fmla="*/ 0 w 471"/>
                    <a:gd name="T11" fmla="*/ 191 h 281"/>
                    <a:gd name="T12" fmla="*/ 12 w 471"/>
                    <a:gd name="T13" fmla="*/ 180 h 281"/>
                    <a:gd name="T14" fmla="*/ 6 w 471"/>
                    <a:gd name="T15" fmla="*/ 165 h 281"/>
                    <a:gd name="T16" fmla="*/ 2 w 471"/>
                    <a:gd name="T17" fmla="*/ 160 h 281"/>
                    <a:gd name="T18" fmla="*/ 28 w 471"/>
                    <a:gd name="T19" fmla="*/ 120 h 281"/>
                    <a:gd name="T20" fmla="*/ 44 w 471"/>
                    <a:gd name="T21" fmla="*/ 96 h 281"/>
                    <a:gd name="T22" fmla="*/ 42 w 471"/>
                    <a:gd name="T23" fmla="*/ 70 h 281"/>
                    <a:gd name="T24" fmla="*/ 24 w 471"/>
                    <a:gd name="T25" fmla="*/ 43 h 281"/>
                    <a:gd name="T26" fmla="*/ 20 w 471"/>
                    <a:gd name="T27" fmla="*/ 32 h 281"/>
                    <a:gd name="T28" fmla="*/ 26 w 471"/>
                    <a:gd name="T29" fmla="*/ 36 h 281"/>
                    <a:gd name="T30" fmla="*/ 48 w 471"/>
                    <a:gd name="T31" fmla="*/ 35 h 281"/>
                    <a:gd name="T32" fmla="*/ 64 w 471"/>
                    <a:gd name="T33" fmla="*/ 11 h 281"/>
                    <a:gd name="T34" fmla="*/ 82 w 471"/>
                    <a:gd name="T35" fmla="*/ 0 h 281"/>
                    <a:gd name="T36" fmla="*/ 88 w 471"/>
                    <a:gd name="T37" fmla="*/ 2 h 281"/>
                    <a:gd name="T38" fmla="*/ 92 w 471"/>
                    <a:gd name="T39" fmla="*/ 9 h 281"/>
                    <a:gd name="T40" fmla="*/ 98 w 471"/>
                    <a:gd name="T41" fmla="*/ 5 h 281"/>
                    <a:gd name="T42" fmla="*/ 110 w 471"/>
                    <a:gd name="T43" fmla="*/ 8 h 281"/>
                    <a:gd name="T44" fmla="*/ 116 w 471"/>
                    <a:gd name="T45" fmla="*/ 9 h 281"/>
                    <a:gd name="T46" fmla="*/ 141 w 471"/>
                    <a:gd name="T47" fmla="*/ 14 h 281"/>
                    <a:gd name="T48" fmla="*/ 155 w 471"/>
                    <a:gd name="T49" fmla="*/ 24 h 281"/>
                    <a:gd name="T50" fmla="*/ 167 w 471"/>
                    <a:gd name="T51" fmla="*/ 17 h 281"/>
                    <a:gd name="T52" fmla="*/ 173 w 471"/>
                    <a:gd name="T53" fmla="*/ 14 h 281"/>
                    <a:gd name="T54" fmla="*/ 195 w 471"/>
                    <a:gd name="T55" fmla="*/ 14 h 281"/>
                    <a:gd name="T56" fmla="*/ 211 w 471"/>
                    <a:gd name="T57" fmla="*/ 32 h 281"/>
                    <a:gd name="T58" fmla="*/ 231 w 471"/>
                    <a:gd name="T59" fmla="*/ 59 h 281"/>
                    <a:gd name="T60" fmla="*/ 245 w 471"/>
                    <a:gd name="T61" fmla="*/ 70 h 281"/>
                    <a:gd name="T62" fmla="*/ 257 w 471"/>
                    <a:gd name="T63" fmla="*/ 68 h 281"/>
                    <a:gd name="T64" fmla="*/ 270 w 471"/>
                    <a:gd name="T65" fmla="*/ 65 h 281"/>
                    <a:gd name="T66" fmla="*/ 290 w 471"/>
                    <a:gd name="T67" fmla="*/ 71 h 281"/>
                    <a:gd name="T68" fmla="*/ 300 w 471"/>
                    <a:gd name="T69" fmla="*/ 81 h 281"/>
                    <a:gd name="T70" fmla="*/ 308 w 471"/>
                    <a:gd name="T71" fmla="*/ 90 h 281"/>
                    <a:gd name="T72" fmla="*/ 318 w 471"/>
                    <a:gd name="T73" fmla="*/ 111 h 281"/>
                    <a:gd name="T74" fmla="*/ 322 w 471"/>
                    <a:gd name="T75" fmla="*/ 120 h 281"/>
                    <a:gd name="T76" fmla="*/ 324 w 471"/>
                    <a:gd name="T77" fmla="*/ 125 h 281"/>
                    <a:gd name="T78" fmla="*/ 310 w 471"/>
                    <a:gd name="T79" fmla="*/ 142 h 281"/>
                    <a:gd name="T80" fmla="*/ 322 w 471"/>
                    <a:gd name="T81" fmla="*/ 141 h 281"/>
                    <a:gd name="T82" fmla="*/ 342 w 471"/>
                    <a:gd name="T83" fmla="*/ 155 h 281"/>
                    <a:gd name="T84" fmla="*/ 364 w 471"/>
                    <a:gd name="T85" fmla="*/ 157 h 281"/>
                    <a:gd name="T86" fmla="*/ 380 w 471"/>
                    <a:gd name="T87" fmla="*/ 168 h 281"/>
                    <a:gd name="T88" fmla="*/ 382 w 471"/>
                    <a:gd name="T89" fmla="*/ 172 h 281"/>
                    <a:gd name="T90" fmla="*/ 382 w 471"/>
                    <a:gd name="T91" fmla="*/ 176 h 281"/>
                    <a:gd name="T92" fmla="*/ 394 w 471"/>
                    <a:gd name="T93" fmla="*/ 172 h 281"/>
                    <a:gd name="T94" fmla="*/ 400 w 471"/>
                    <a:gd name="T95" fmla="*/ 171 h 281"/>
                    <a:gd name="T96" fmla="*/ 439 w 471"/>
                    <a:gd name="T97" fmla="*/ 185 h 281"/>
                    <a:gd name="T98" fmla="*/ 447 w 471"/>
                    <a:gd name="T99" fmla="*/ 199 h 281"/>
                    <a:gd name="T100" fmla="*/ 465 w 471"/>
                    <a:gd name="T101" fmla="*/ 201 h 281"/>
                    <a:gd name="T102" fmla="*/ 471 w 471"/>
                    <a:gd name="T103" fmla="*/ 215 h 281"/>
                    <a:gd name="T104" fmla="*/ 451 w 471"/>
                    <a:gd name="T105" fmla="*/ 258 h 281"/>
                    <a:gd name="T106" fmla="*/ 435 w 471"/>
                    <a:gd name="T107" fmla="*/ 281 h 2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471" h="281">
                      <a:moveTo>
                        <a:pt x="21" y="280"/>
                      </a:moveTo>
                      <a:cubicBezTo>
                        <a:pt x="32" y="281"/>
                        <a:pt x="25" y="253"/>
                        <a:pt x="24" y="250"/>
                      </a:cubicBezTo>
                      <a:cubicBezTo>
                        <a:pt x="23" y="248"/>
                        <a:pt x="22" y="245"/>
                        <a:pt x="22" y="245"/>
                      </a:cubicBezTo>
                      <a:cubicBezTo>
                        <a:pt x="21" y="243"/>
                        <a:pt x="20" y="221"/>
                        <a:pt x="16" y="218"/>
                      </a:cubicBezTo>
                      <a:cubicBezTo>
                        <a:pt x="13" y="216"/>
                        <a:pt x="4" y="215"/>
                        <a:pt x="4" y="215"/>
                      </a:cubicBezTo>
                      <a:cubicBezTo>
                        <a:pt x="0" y="207"/>
                        <a:pt x="3" y="200"/>
                        <a:pt x="0" y="191"/>
                      </a:cubicBezTo>
                      <a:cubicBezTo>
                        <a:pt x="2" y="185"/>
                        <a:pt x="7" y="186"/>
                        <a:pt x="12" y="180"/>
                      </a:cubicBezTo>
                      <a:cubicBezTo>
                        <a:pt x="14" y="172"/>
                        <a:pt x="14" y="169"/>
                        <a:pt x="6" y="165"/>
                      </a:cubicBezTo>
                      <a:cubicBezTo>
                        <a:pt x="4" y="163"/>
                        <a:pt x="2" y="162"/>
                        <a:pt x="2" y="160"/>
                      </a:cubicBezTo>
                      <a:cubicBezTo>
                        <a:pt x="2" y="150"/>
                        <a:pt x="16" y="123"/>
                        <a:pt x="28" y="120"/>
                      </a:cubicBezTo>
                      <a:cubicBezTo>
                        <a:pt x="32" y="111"/>
                        <a:pt x="40" y="105"/>
                        <a:pt x="44" y="96"/>
                      </a:cubicBezTo>
                      <a:cubicBezTo>
                        <a:pt x="39" y="83"/>
                        <a:pt x="38" y="85"/>
                        <a:pt x="42" y="70"/>
                      </a:cubicBezTo>
                      <a:cubicBezTo>
                        <a:pt x="38" y="60"/>
                        <a:pt x="34" y="48"/>
                        <a:pt x="24" y="43"/>
                      </a:cubicBezTo>
                      <a:cubicBezTo>
                        <a:pt x="18" y="36"/>
                        <a:pt x="10" y="37"/>
                        <a:pt x="20" y="32"/>
                      </a:cubicBezTo>
                      <a:cubicBezTo>
                        <a:pt x="27" y="34"/>
                        <a:pt x="26" y="32"/>
                        <a:pt x="26" y="36"/>
                      </a:cubicBezTo>
                      <a:cubicBezTo>
                        <a:pt x="34" y="41"/>
                        <a:pt x="39" y="39"/>
                        <a:pt x="48" y="35"/>
                      </a:cubicBezTo>
                      <a:cubicBezTo>
                        <a:pt x="45" y="22"/>
                        <a:pt x="48" y="14"/>
                        <a:pt x="64" y="11"/>
                      </a:cubicBezTo>
                      <a:cubicBezTo>
                        <a:pt x="71" y="8"/>
                        <a:pt x="75" y="3"/>
                        <a:pt x="82" y="0"/>
                      </a:cubicBezTo>
                      <a:cubicBezTo>
                        <a:pt x="84" y="1"/>
                        <a:pt x="88" y="0"/>
                        <a:pt x="88" y="2"/>
                      </a:cubicBezTo>
                      <a:cubicBezTo>
                        <a:pt x="90" y="12"/>
                        <a:pt x="75" y="13"/>
                        <a:pt x="92" y="9"/>
                      </a:cubicBezTo>
                      <a:cubicBezTo>
                        <a:pt x="94" y="8"/>
                        <a:pt x="96" y="5"/>
                        <a:pt x="98" y="5"/>
                      </a:cubicBezTo>
                      <a:cubicBezTo>
                        <a:pt x="102" y="4"/>
                        <a:pt x="106" y="7"/>
                        <a:pt x="110" y="8"/>
                      </a:cubicBezTo>
                      <a:cubicBezTo>
                        <a:pt x="112" y="8"/>
                        <a:pt x="116" y="9"/>
                        <a:pt x="116" y="9"/>
                      </a:cubicBezTo>
                      <a:cubicBezTo>
                        <a:pt x="122" y="16"/>
                        <a:pt x="129" y="13"/>
                        <a:pt x="141" y="14"/>
                      </a:cubicBezTo>
                      <a:cubicBezTo>
                        <a:pt x="143" y="21"/>
                        <a:pt x="147" y="22"/>
                        <a:pt x="155" y="24"/>
                      </a:cubicBezTo>
                      <a:cubicBezTo>
                        <a:pt x="159" y="22"/>
                        <a:pt x="163" y="20"/>
                        <a:pt x="167" y="17"/>
                      </a:cubicBezTo>
                      <a:cubicBezTo>
                        <a:pt x="169" y="16"/>
                        <a:pt x="173" y="14"/>
                        <a:pt x="173" y="14"/>
                      </a:cubicBezTo>
                      <a:cubicBezTo>
                        <a:pt x="195" y="26"/>
                        <a:pt x="175" y="20"/>
                        <a:pt x="195" y="14"/>
                      </a:cubicBezTo>
                      <a:cubicBezTo>
                        <a:pt x="207" y="17"/>
                        <a:pt x="201" y="26"/>
                        <a:pt x="211" y="32"/>
                      </a:cubicBezTo>
                      <a:cubicBezTo>
                        <a:pt x="214" y="38"/>
                        <a:pt x="224" y="55"/>
                        <a:pt x="231" y="59"/>
                      </a:cubicBezTo>
                      <a:cubicBezTo>
                        <a:pt x="241" y="70"/>
                        <a:pt x="235" y="67"/>
                        <a:pt x="245" y="70"/>
                      </a:cubicBezTo>
                      <a:cubicBezTo>
                        <a:pt x="249" y="69"/>
                        <a:pt x="253" y="69"/>
                        <a:pt x="257" y="68"/>
                      </a:cubicBezTo>
                      <a:cubicBezTo>
                        <a:pt x="261" y="67"/>
                        <a:pt x="270" y="65"/>
                        <a:pt x="270" y="65"/>
                      </a:cubicBezTo>
                      <a:cubicBezTo>
                        <a:pt x="278" y="66"/>
                        <a:pt x="283" y="67"/>
                        <a:pt x="290" y="71"/>
                      </a:cubicBezTo>
                      <a:cubicBezTo>
                        <a:pt x="304" y="88"/>
                        <a:pt x="282" y="62"/>
                        <a:pt x="300" y="81"/>
                      </a:cubicBezTo>
                      <a:cubicBezTo>
                        <a:pt x="302" y="84"/>
                        <a:pt x="308" y="90"/>
                        <a:pt x="308" y="90"/>
                      </a:cubicBezTo>
                      <a:cubicBezTo>
                        <a:pt x="311" y="98"/>
                        <a:pt x="315" y="103"/>
                        <a:pt x="318" y="111"/>
                      </a:cubicBezTo>
                      <a:cubicBezTo>
                        <a:pt x="319" y="114"/>
                        <a:pt x="321" y="117"/>
                        <a:pt x="322" y="120"/>
                      </a:cubicBezTo>
                      <a:cubicBezTo>
                        <a:pt x="323" y="122"/>
                        <a:pt x="324" y="125"/>
                        <a:pt x="324" y="125"/>
                      </a:cubicBezTo>
                      <a:cubicBezTo>
                        <a:pt x="321" y="132"/>
                        <a:pt x="313" y="134"/>
                        <a:pt x="310" y="142"/>
                      </a:cubicBezTo>
                      <a:cubicBezTo>
                        <a:pt x="313" y="151"/>
                        <a:pt x="317" y="146"/>
                        <a:pt x="322" y="141"/>
                      </a:cubicBezTo>
                      <a:cubicBezTo>
                        <a:pt x="341" y="143"/>
                        <a:pt x="339" y="142"/>
                        <a:pt x="342" y="155"/>
                      </a:cubicBezTo>
                      <a:cubicBezTo>
                        <a:pt x="351" y="150"/>
                        <a:pt x="355" y="152"/>
                        <a:pt x="364" y="157"/>
                      </a:cubicBezTo>
                      <a:cubicBezTo>
                        <a:pt x="369" y="162"/>
                        <a:pt x="372" y="166"/>
                        <a:pt x="380" y="168"/>
                      </a:cubicBezTo>
                      <a:cubicBezTo>
                        <a:pt x="381" y="169"/>
                        <a:pt x="383" y="171"/>
                        <a:pt x="382" y="172"/>
                      </a:cubicBezTo>
                      <a:cubicBezTo>
                        <a:pt x="380" y="176"/>
                        <a:pt x="368" y="172"/>
                        <a:pt x="382" y="176"/>
                      </a:cubicBezTo>
                      <a:cubicBezTo>
                        <a:pt x="386" y="175"/>
                        <a:pt x="390" y="173"/>
                        <a:pt x="394" y="172"/>
                      </a:cubicBezTo>
                      <a:cubicBezTo>
                        <a:pt x="396" y="172"/>
                        <a:pt x="400" y="171"/>
                        <a:pt x="400" y="171"/>
                      </a:cubicBezTo>
                      <a:cubicBezTo>
                        <a:pt x="413" y="177"/>
                        <a:pt x="427" y="179"/>
                        <a:pt x="439" y="185"/>
                      </a:cubicBezTo>
                      <a:cubicBezTo>
                        <a:pt x="441" y="190"/>
                        <a:pt x="445" y="194"/>
                        <a:pt x="447" y="199"/>
                      </a:cubicBezTo>
                      <a:cubicBezTo>
                        <a:pt x="453" y="198"/>
                        <a:pt x="460" y="195"/>
                        <a:pt x="465" y="201"/>
                      </a:cubicBezTo>
                      <a:cubicBezTo>
                        <a:pt x="468" y="205"/>
                        <a:pt x="471" y="215"/>
                        <a:pt x="471" y="215"/>
                      </a:cubicBezTo>
                      <a:cubicBezTo>
                        <a:pt x="468" y="231"/>
                        <a:pt x="469" y="248"/>
                        <a:pt x="451" y="258"/>
                      </a:cubicBezTo>
                      <a:cubicBezTo>
                        <a:pt x="447" y="262"/>
                        <a:pt x="437" y="275"/>
                        <a:pt x="435" y="281"/>
                      </a:cubicBezTo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35" name="Freeform 31"/>
                <p:cNvSpPr>
                  <a:spLocks/>
                </p:cNvSpPr>
                <p:nvPr userDrawn="1"/>
              </p:nvSpPr>
              <p:spPr bwMode="ltGray">
                <a:xfrm>
                  <a:off x="3880" y="-7"/>
                  <a:ext cx="984" cy="692"/>
                </a:xfrm>
                <a:custGeom>
                  <a:avLst/>
                  <a:gdLst>
                    <a:gd name="T0" fmla="*/ 406 w 984"/>
                    <a:gd name="T1" fmla="*/ 6 h 844"/>
                    <a:gd name="T2" fmla="*/ 502 w 984"/>
                    <a:gd name="T3" fmla="*/ 34 h 844"/>
                    <a:gd name="T4" fmla="*/ 550 w 984"/>
                    <a:gd name="T5" fmla="*/ 38 h 844"/>
                    <a:gd name="T6" fmla="*/ 578 w 984"/>
                    <a:gd name="T7" fmla="*/ 130 h 844"/>
                    <a:gd name="T8" fmla="*/ 586 w 984"/>
                    <a:gd name="T9" fmla="*/ 90 h 844"/>
                    <a:gd name="T10" fmla="*/ 606 w 984"/>
                    <a:gd name="T11" fmla="*/ 70 h 844"/>
                    <a:gd name="T12" fmla="*/ 642 w 984"/>
                    <a:gd name="T13" fmla="*/ 126 h 844"/>
                    <a:gd name="T14" fmla="*/ 682 w 984"/>
                    <a:gd name="T15" fmla="*/ 98 h 844"/>
                    <a:gd name="T16" fmla="*/ 706 w 984"/>
                    <a:gd name="T17" fmla="*/ 86 h 844"/>
                    <a:gd name="T18" fmla="*/ 762 w 984"/>
                    <a:gd name="T19" fmla="*/ 2 h 844"/>
                    <a:gd name="T20" fmla="*/ 798 w 984"/>
                    <a:gd name="T21" fmla="*/ 70 h 844"/>
                    <a:gd name="T22" fmla="*/ 798 w 984"/>
                    <a:gd name="T23" fmla="*/ 130 h 844"/>
                    <a:gd name="T24" fmla="*/ 790 w 984"/>
                    <a:gd name="T25" fmla="*/ 158 h 844"/>
                    <a:gd name="T26" fmla="*/ 766 w 984"/>
                    <a:gd name="T27" fmla="*/ 162 h 844"/>
                    <a:gd name="T28" fmla="*/ 762 w 984"/>
                    <a:gd name="T29" fmla="*/ 186 h 844"/>
                    <a:gd name="T30" fmla="*/ 802 w 984"/>
                    <a:gd name="T31" fmla="*/ 226 h 844"/>
                    <a:gd name="T32" fmla="*/ 786 w 984"/>
                    <a:gd name="T33" fmla="*/ 322 h 844"/>
                    <a:gd name="T34" fmla="*/ 830 w 984"/>
                    <a:gd name="T35" fmla="*/ 414 h 844"/>
                    <a:gd name="T36" fmla="*/ 854 w 984"/>
                    <a:gd name="T37" fmla="*/ 450 h 844"/>
                    <a:gd name="T38" fmla="*/ 830 w 984"/>
                    <a:gd name="T39" fmla="*/ 450 h 844"/>
                    <a:gd name="T40" fmla="*/ 746 w 984"/>
                    <a:gd name="T41" fmla="*/ 378 h 844"/>
                    <a:gd name="T42" fmla="*/ 678 w 984"/>
                    <a:gd name="T43" fmla="*/ 402 h 844"/>
                    <a:gd name="T44" fmla="*/ 590 w 984"/>
                    <a:gd name="T45" fmla="*/ 442 h 844"/>
                    <a:gd name="T46" fmla="*/ 642 w 984"/>
                    <a:gd name="T47" fmla="*/ 578 h 844"/>
                    <a:gd name="T48" fmla="*/ 710 w 984"/>
                    <a:gd name="T49" fmla="*/ 610 h 844"/>
                    <a:gd name="T50" fmla="*/ 738 w 984"/>
                    <a:gd name="T51" fmla="*/ 550 h 844"/>
                    <a:gd name="T52" fmla="*/ 774 w 984"/>
                    <a:gd name="T53" fmla="*/ 570 h 844"/>
                    <a:gd name="T54" fmla="*/ 766 w 984"/>
                    <a:gd name="T55" fmla="*/ 630 h 844"/>
                    <a:gd name="T56" fmla="*/ 802 w 984"/>
                    <a:gd name="T57" fmla="*/ 670 h 844"/>
                    <a:gd name="T58" fmla="*/ 838 w 984"/>
                    <a:gd name="T59" fmla="*/ 658 h 844"/>
                    <a:gd name="T60" fmla="*/ 922 w 984"/>
                    <a:gd name="T61" fmla="*/ 806 h 844"/>
                    <a:gd name="T62" fmla="*/ 942 w 984"/>
                    <a:gd name="T63" fmla="*/ 826 h 844"/>
                    <a:gd name="T64" fmla="*/ 874 w 984"/>
                    <a:gd name="T65" fmla="*/ 810 h 844"/>
                    <a:gd name="T66" fmla="*/ 830 w 984"/>
                    <a:gd name="T67" fmla="*/ 758 h 844"/>
                    <a:gd name="T68" fmla="*/ 778 w 984"/>
                    <a:gd name="T69" fmla="*/ 710 h 844"/>
                    <a:gd name="T70" fmla="*/ 702 w 984"/>
                    <a:gd name="T71" fmla="*/ 662 h 844"/>
                    <a:gd name="T72" fmla="*/ 614 w 984"/>
                    <a:gd name="T73" fmla="*/ 646 h 844"/>
                    <a:gd name="T74" fmla="*/ 506 w 984"/>
                    <a:gd name="T75" fmla="*/ 594 h 844"/>
                    <a:gd name="T76" fmla="*/ 462 w 984"/>
                    <a:gd name="T77" fmla="*/ 506 h 844"/>
                    <a:gd name="T78" fmla="*/ 430 w 984"/>
                    <a:gd name="T79" fmla="*/ 462 h 844"/>
                    <a:gd name="T80" fmla="*/ 382 w 984"/>
                    <a:gd name="T81" fmla="*/ 430 h 844"/>
                    <a:gd name="T82" fmla="*/ 342 w 984"/>
                    <a:gd name="T83" fmla="*/ 370 h 844"/>
                    <a:gd name="T84" fmla="*/ 354 w 984"/>
                    <a:gd name="T85" fmla="*/ 414 h 844"/>
                    <a:gd name="T86" fmla="*/ 418 w 984"/>
                    <a:gd name="T87" fmla="*/ 494 h 844"/>
                    <a:gd name="T88" fmla="*/ 422 w 984"/>
                    <a:gd name="T89" fmla="*/ 526 h 844"/>
                    <a:gd name="T90" fmla="*/ 394 w 984"/>
                    <a:gd name="T91" fmla="*/ 498 h 844"/>
                    <a:gd name="T92" fmla="*/ 354 w 984"/>
                    <a:gd name="T93" fmla="*/ 466 h 844"/>
                    <a:gd name="T94" fmla="*/ 314 w 984"/>
                    <a:gd name="T95" fmla="*/ 402 h 844"/>
                    <a:gd name="T96" fmla="*/ 266 w 984"/>
                    <a:gd name="T97" fmla="*/ 346 h 844"/>
                    <a:gd name="T98" fmla="*/ 210 w 984"/>
                    <a:gd name="T99" fmla="*/ 314 h 844"/>
                    <a:gd name="T100" fmla="*/ 154 w 984"/>
                    <a:gd name="T101" fmla="*/ 238 h 844"/>
                    <a:gd name="T102" fmla="*/ 66 w 984"/>
                    <a:gd name="T103" fmla="*/ 66 h 844"/>
                    <a:gd name="T104" fmla="*/ 34 w 984"/>
                    <a:gd name="T105" fmla="*/ 38 h 844"/>
                    <a:gd name="T106" fmla="*/ 46 w 984"/>
                    <a:gd name="T107" fmla="*/ 22 h 844"/>
                    <a:gd name="T108" fmla="*/ 102 w 984"/>
                    <a:gd name="T109" fmla="*/ 70 h 8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984" h="844">
                      <a:moveTo>
                        <a:pt x="82" y="38"/>
                      </a:moveTo>
                      <a:lnTo>
                        <a:pt x="406" y="6"/>
                      </a:lnTo>
                      <a:cubicBezTo>
                        <a:pt x="497" y="22"/>
                        <a:pt x="465" y="0"/>
                        <a:pt x="474" y="54"/>
                      </a:cubicBezTo>
                      <a:cubicBezTo>
                        <a:pt x="492" y="48"/>
                        <a:pt x="484" y="40"/>
                        <a:pt x="502" y="34"/>
                      </a:cubicBezTo>
                      <a:cubicBezTo>
                        <a:pt x="510" y="37"/>
                        <a:pt x="517" y="46"/>
                        <a:pt x="526" y="46"/>
                      </a:cubicBezTo>
                      <a:cubicBezTo>
                        <a:pt x="534" y="46"/>
                        <a:pt x="550" y="38"/>
                        <a:pt x="550" y="38"/>
                      </a:cubicBezTo>
                      <a:cubicBezTo>
                        <a:pt x="556" y="55"/>
                        <a:pt x="552" y="60"/>
                        <a:pt x="542" y="74"/>
                      </a:cubicBezTo>
                      <a:cubicBezTo>
                        <a:pt x="555" y="114"/>
                        <a:pt x="550" y="102"/>
                        <a:pt x="578" y="130"/>
                      </a:cubicBezTo>
                      <a:cubicBezTo>
                        <a:pt x="584" y="148"/>
                        <a:pt x="590" y="148"/>
                        <a:pt x="606" y="138"/>
                      </a:cubicBezTo>
                      <a:cubicBezTo>
                        <a:pt x="600" y="119"/>
                        <a:pt x="594" y="107"/>
                        <a:pt x="586" y="90"/>
                      </a:cubicBezTo>
                      <a:cubicBezTo>
                        <a:pt x="583" y="82"/>
                        <a:pt x="578" y="66"/>
                        <a:pt x="578" y="66"/>
                      </a:cubicBezTo>
                      <a:cubicBezTo>
                        <a:pt x="585" y="44"/>
                        <a:pt x="597" y="56"/>
                        <a:pt x="606" y="70"/>
                      </a:cubicBezTo>
                      <a:cubicBezTo>
                        <a:pt x="609" y="86"/>
                        <a:pt x="608" y="117"/>
                        <a:pt x="626" y="90"/>
                      </a:cubicBezTo>
                      <a:cubicBezTo>
                        <a:pt x="648" y="97"/>
                        <a:pt x="646" y="104"/>
                        <a:pt x="642" y="126"/>
                      </a:cubicBezTo>
                      <a:cubicBezTo>
                        <a:pt x="650" y="150"/>
                        <a:pt x="665" y="141"/>
                        <a:pt x="682" y="130"/>
                      </a:cubicBezTo>
                      <a:cubicBezTo>
                        <a:pt x="689" y="108"/>
                        <a:pt x="673" y="124"/>
                        <a:pt x="682" y="98"/>
                      </a:cubicBezTo>
                      <a:cubicBezTo>
                        <a:pt x="683" y="94"/>
                        <a:pt x="690" y="96"/>
                        <a:pt x="694" y="94"/>
                      </a:cubicBezTo>
                      <a:cubicBezTo>
                        <a:pt x="698" y="92"/>
                        <a:pt x="702" y="89"/>
                        <a:pt x="706" y="86"/>
                      </a:cubicBezTo>
                      <a:cubicBezTo>
                        <a:pt x="717" y="54"/>
                        <a:pt x="688" y="54"/>
                        <a:pt x="742" y="46"/>
                      </a:cubicBezTo>
                      <a:cubicBezTo>
                        <a:pt x="748" y="27"/>
                        <a:pt x="741" y="9"/>
                        <a:pt x="762" y="2"/>
                      </a:cubicBezTo>
                      <a:cubicBezTo>
                        <a:pt x="788" y="11"/>
                        <a:pt x="777" y="38"/>
                        <a:pt x="802" y="46"/>
                      </a:cubicBezTo>
                      <a:cubicBezTo>
                        <a:pt x="831" y="36"/>
                        <a:pt x="805" y="63"/>
                        <a:pt x="798" y="70"/>
                      </a:cubicBezTo>
                      <a:cubicBezTo>
                        <a:pt x="789" y="96"/>
                        <a:pt x="787" y="96"/>
                        <a:pt x="802" y="118"/>
                      </a:cubicBezTo>
                      <a:cubicBezTo>
                        <a:pt x="801" y="122"/>
                        <a:pt x="801" y="127"/>
                        <a:pt x="798" y="130"/>
                      </a:cubicBezTo>
                      <a:cubicBezTo>
                        <a:pt x="794" y="133"/>
                        <a:pt x="784" y="129"/>
                        <a:pt x="782" y="134"/>
                      </a:cubicBezTo>
                      <a:cubicBezTo>
                        <a:pt x="780" y="142"/>
                        <a:pt x="790" y="158"/>
                        <a:pt x="790" y="158"/>
                      </a:cubicBezTo>
                      <a:cubicBezTo>
                        <a:pt x="786" y="161"/>
                        <a:pt x="783" y="165"/>
                        <a:pt x="778" y="166"/>
                      </a:cubicBezTo>
                      <a:cubicBezTo>
                        <a:pt x="774" y="167"/>
                        <a:pt x="769" y="159"/>
                        <a:pt x="766" y="162"/>
                      </a:cubicBezTo>
                      <a:cubicBezTo>
                        <a:pt x="758" y="170"/>
                        <a:pt x="794" y="182"/>
                        <a:pt x="794" y="182"/>
                      </a:cubicBezTo>
                      <a:cubicBezTo>
                        <a:pt x="804" y="211"/>
                        <a:pt x="775" y="190"/>
                        <a:pt x="762" y="186"/>
                      </a:cubicBezTo>
                      <a:cubicBezTo>
                        <a:pt x="767" y="194"/>
                        <a:pt x="773" y="202"/>
                        <a:pt x="778" y="210"/>
                      </a:cubicBezTo>
                      <a:cubicBezTo>
                        <a:pt x="783" y="218"/>
                        <a:pt x="802" y="226"/>
                        <a:pt x="802" y="226"/>
                      </a:cubicBezTo>
                      <a:cubicBezTo>
                        <a:pt x="813" y="242"/>
                        <a:pt x="804" y="245"/>
                        <a:pt x="810" y="262"/>
                      </a:cubicBezTo>
                      <a:cubicBezTo>
                        <a:pt x="803" y="282"/>
                        <a:pt x="793" y="301"/>
                        <a:pt x="786" y="322"/>
                      </a:cubicBezTo>
                      <a:cubicBezTo>
                        <a:pt x="783" y="330"/>
                        <a:pt x="778" y="346"/>
                        <a:pt x="778" y="346"/>
                      </a:cubicBezTo>
                      <a:cubicBezTo>
                        <a:pt x="785" y="366"/>
                        <a:pt x="817" y="394"/>
                        <a:pt x="830" y="414"/>
                      </a:cubicBezTo>
                      <a:cubicBezTo>
                        <a:pt x="835" y="422"/>
                        <a:pt x="841" y="430"/>
                        <a:pt x="846" y="438"/>
                      </a:cubicBezTo>
                      <a:cubicBezTo>
                        <a:pt x="849" y="442"/>
                        <a:pt x="854" y="450"/>
                        <a:pt x="854" y="450"/>
                      </a:cubicBezTo>
                      <a:cubicBezTo>
                        <a:pt x="853" y="457"/>
                        <a:pt x="855" y="466"/>
                        <a:pt x="850" y="470"/>
                      </a:cubicBezTo>
                      <a:cubicBezTo>
                        <a:pt x="844" y="475"/>
                        <a:pt x="831" y="451"/>
                        <a:pt x="830" y="450"/>
                      </a:cubicBezTo>
                      <a:cubicBezTo>
                        <a:pt x="811" y="431"/>
                        <a:pt x="789" y="421"/>
                        <a:pt x="774" y="398"/>
                      </a:cubicBezTo>
                      <a:cubicBezTo>
                        <a:pt x="769" y="379"/>
                        <a:pt x="766" y="371"/>
                        <a:pt x="746" y="378"/>
                      </a:cubicBezTo>
                      <a:cubicBezTo>
                        <a:pt x="717" y="368"/>
                        <a:pt x="730" y="368"/>
                        <a:pt x="706" y="374"/>
                      </a:cubicBezTo>
                      <a:cubicBezTo>
                        <a:pt x="688" y="402"/>
                        <a:pt x="699" y="395"/>
                        <a:pt x="678" y="402"/>
                      </a:cubicBezTo>
                      <a:cubicBezTo>
                        <a:pt x="654" y="386"/>
                        <a:pt x="650" y="390"/>
                        <a:pt x="618" y="394"/>
                      </a:cubicBezTo>
                      <a:cubicBezTo>
                        <a:pt x="607" y="411"/>
                        <a:pt x="601" y="426"/>
                        <a:pt x="590" y="442"/>
                      </a:cubicBezTo>
                      <a:cubicBezTo>
                        <a:pt x="600" y="471"/>
                        <a:pt x="593" y="459"/>
                        <a:pt x="606" y="478"/>
                      </a:cubicBezTo>
                      <a:cubicBezTo>
                        <a:pt x="593" y="518"/>
                        <a:pt x="622" y="548"/>
                        <a:pt x="642" y="578"/>
                      </a:cubicBezTo>
                      <a:cubicBezTo>
                        <a:pt x="651" y="591"/>
                        <a:pt x="651" y="601"/>
                        <a:pt x="666" y="606"/>
                      </a:cubicBezTo>
                      <a:cubicBezTo>
                        <a:pt x="680" y="627"/>
                        <a:pt x="691" y="623"/>
                        <a:pt x="710" y="610"/>
                      </a:cubicBezTo>
                      <a:cubicBezTo>
                        <a:pt x="729" y="616"/>
                        <a:pt x="729" y="606"/>
                        <a:pt x="734" y="590"/>
                      </a:cubicBezTo>
                      <a:cubicBezTo>
                        <a:pt x="735" y="577"/>
                        <a:pt x="731" y="562"/>
                        <a:pt x="738" y="550"/>
                      </a:cubicBezTo>
                      <a:cubicBezTo>
                        <a:pt x="742" y="543"/>
                        <a:pt x="762" y="542"/>
                        <a:pt x="762" y="542"/>
                      </a:cubicBezTo>
                      <a:cubicBezTo>
                        <a:pt x="783" y="547"/>
                        <a:pt x="786" y="552"/>
                        <a:pt x="774" y="570"/>
                      </a:cubicBezTo>
                      <a:cubicBezTo>
                        <a:pt x="779" y="590"/>
                        <a:pt x="790" y="605"/>
                        <a:pt x="770" y="618"/>
                      </a:cubicBezTo>
                      <a:cubicBezTo>
                        <a:pt x="769" y="622"/>
                        <a:pt x="764" y="626"/>
                        <a:pt x="766" y="630"/>
                      </a:cubicBezTo>
                      <a:cubicBezTo>
                        <a:pt x="768" y="634"/>
                        <a:pt x="775" y="634"/>
                        <a:pt x="778" y="638"/>
                      </a:cubicBezTo>
                      <a:cubicBezTo>
                        <a:pt x="788" y="651"/>
                        <a:pt x="786" y="660"/>
                        <a:pt x="802" y="670"/>
                      </a:cubicBezTo>
                      <a:cubicBezTo>
                        <a:pt x="810" y="667"/>
                        <a:pt x="818" y="665"/>
                        <a:pt x="826" y="662"/>
                      </a:cubicBezTo>
                      <a:cubicBezTo>
                        <a:pt x="830" y="661"/>
                        <a:pt x="838" y="658"/>
                        <a:pt x="838" y="658"/>
                      </a:cubicBezTo>
                      <a:cubicBezTo>
                        <a:pt x="857" y="664"/>
                        <a:pt x="864" y="680"/>
                        <a:pt x="870" y="698"/>
                      </a:cubicBezTo>
                      <a:cubicBezTo>
                        <a:pt x="859" y="731"/>
                        <a:pt x="887" y="794"/>
                        <a:pt x="922" y="806"/>
                      </a:cubicBezTo>
                      <a:cubicBezTo>
                        <a:pt x="938" y="801"/>
                        <a:pt x="941" y="792"/>
                        <a:pt x="958" y="798"/>
                      </a:cubicBezTo>
                      <a:cubicBezTo>
                        <a:pt x="984" y="837"/>
                        <a:pt x="928" y="784"/>
                        <a:pt x="942" y="826"/>
                      </a:cubicBezTo>
                      <a:cubicBezTo>
                        <a:pt x="936" y="844"/>
                        <a:pt x="930" y="844"/>
                        <a:pt x="914" y="834"/>
                      </a:cubicBezTo>
                      <a:cubicBezTo>
                        <a:pt x="903" y="817"/>
                        <a:pt x="890" y="821"/>
                        <a:pt x="874" y="810"/>
                      </a:cubicBezTo>
                      <a:cubicBezTo>
                        <a:pt x="851" y="776"/>
                        <a:pt x="882" y="816"/>
                        <a:pt x="854" y="794"/>
                      </a:cubicBezTo>
                      <a:cubicBezTo>
                        <a:pt x="843" y="785"/>
                        <a:pt x="840" y="768"/>
                        <a:pt x="830" y="758"/>
                      </a:cubicBezTo>
                      <a:cubicBezTo>
                        <a:pt x="824" y="739"/>
                        <a:pt x="817" y="724"/>
                        <a:pt x="798" y="718"/>
                      </a:cubicBezTo>
                      <a:cubicBezTo>
                        <a:pt x="791" y="696"/>
                        <a:pt x="800" y="712"/>
                        <a:pt x="778" y="710"/>
                      </a:cubicBezTo>
                      <a:cubicBezTo>
                        <a:pt x="767" y="709"/>
                        <a:pt x="746" y="702"/>
                        <a:pt x="746" y="702"/>
                      </a:cubicBezTo>
                      <a:cubicBezTo>
                        <a:pt x="729" y="691"/>
                        <a:pt x="720" y="674"/>
                        <a:pt x="702" y="662"/>
                      </a:cubicBezTo>
                      <a:cubicBezTo>
                        <a:pt x="694" y="665"/>
                        <a:pt x="687" y="673"/>
                        <a:pt x="678" y="674"/>
                      </a:cubicBezTo>
                      <a:cubicBezTo>
                        <a:pt x="657" y="677"/>
                        <a:pt x="630" y="657"/>
                        <a:pt x="614" y="646"/>
                      </a:cubicBezTo>
                      <a:cubicBezTo>
                        <a:pt x="600" y="637"/>
                        <a:pt x="580" y="639"/>
                        <a:pt x="566" y="630"/>
                      </a:cubicBezTo>
                      <a:cubicBezTo>
                        <a:pt x="546" y="617"/>
                        <a:pt x="525" y="607"/>
                        <a:pt x="506" y="594"/>
                      </a:cubicBezTo>
                      <a:cubicBezTo>
                        <a:pt x="513" y="572"/>
                        <a:pt x="509" y="551"/>
                        <a:pt x="490" y="538"/>
                      </a:cubicBezTo>
                      <a:cubicBezTo>
                        <a:pt x="485" y="522"/>
                        <a:pt x="476" y="515"/>
                        <a:pt x="462" y="506"/>
                      </a:cubicBezTo>
                      <a:cubicBezTo>
                        <a:pt x="441" y="474"/>
                        <a:pt x="469" y="513"/>
                        <a:pt x="442" y="486"/>
                      </a:cubicBezTo>
                      <a:cubicBezTo>
                        <a:pt x="436" y="480"/>
                        <a:pt x="436" y="468"/>
                        <a:pt x="430" y="462"/>
                      </a:cubicBezTo>
                      <a:cubicBezTo>
                        <a:pt x="427" y="459"/>
                        <a:pt x="422" y="459"/>
                        <a:pt x="418" y="458"/>
                      </a:cubicBezTo>
                      <a:cubicBezTo>
                        <a:pt x="407" y="447"/>
                        <a:pt x="382" y="430"/>
                        <a:pt x="382" y="430"/>
                      </a:cubicBezTo>
                      <a:cubicBezTo>
                        <a:pt x="371" y="413"/>
                        <a:pt x="358" y="399"/>
                        <a:pt x="346" y="382"/>
                      </a:cubicBezTo>
                      <a:cubicBezTo>
                        <a:pt x="344" y="378"/>
                        <a:pt x="345" y="373"/>
                        <a:pt x="342" y="370"/>
                      </a:cubicBezTo>
                      <a:cubicBezTo>
                        <a:pt x="339" y="367"/>
                        <a:pt x="334" y="367"/>
                        <a:pt x="330" y="366"/>
                      </a:cubicBezTo>
                      <a:cubicBezTo>
                        <a:pt x="322" y="390"/>
                        <a:pt x="342" y="398"/>
                        <a:pt x="354" y="414"/>
                      </a:cubicBezTo>
                      <a:cubicBezTo>
                        <a:pt x="368" y="432"/>
                        <a:pt x="372" y="446"/>
                        <a:pt x="390" y="458"/>
                      </a:cubicBezTo>
                      <a:cubicBezTo>
                        <a:pt x="409" y="487"/>
                        <a:pt x="399" y="475"/>
                        <a:pt x="418" y="494"/>
                      </a:cubicBezTo>
                      <a:cubicBezTo>
                        <a:pt x="423" y="510"/>
                        <a:pt x="428" y="517"/>
                        <a:pt x="442" y="526"/>
                      </a:cubicBezTo>
                      <a:cubicBezTo>
                        <a:pt x="450" y="550"/>
                        <a:pt x="432" y="533"/>
                        <a:pt x="422" y="526"/>
                      </a:cubicBezTo>
                      <a:cubicBezTo>
                        <a:pt x="399" y="492"/>
                        <a:pt x="430" y="532"/>
                        <a:pt x="402" y="510"/>
                      </a:cubicBezTo>
                      <a:cubicBezTo>
                        <a:pt x="398" y="507"/>
                        <a:pt x="397" y="501"/>
                        <a:pt x="394" y="498"/>
                      </a:cubicBezTo>
                      <a:cubicBezTo>
                        <a:pt x="391" y="495"/>
                        <a:pt x="386" y="493"/>
                        <a:pt x="382" y="490"/>
                      </a:cubicBezTo>
                      <a:cubicBezTo>
                        <a:pt x="377" y="474"/>
                        <a:pt x="370" y="471"/>
                        <a:pt x="354" y="466"/>
                      </a:cubicBezTo>
                      <a:cubicBezTo>
                        <a:pt x="344" y="452"/>
                        <a:pt x="340" y="447"/>
                        <a:pt x="346" y="430"/>
                      </a:cubicBezTo>
                      <a:cubicBezTo>
                        <a:pt x="338" y="418"/>
                        <a:pt x="314" y="402"/>
                        <a:pt x="314" y="402"/>
                      </a:cubicBezTo>
                      <a:cubicBezTo>
                        <a:pt x="306" y="390"/>
                        <a:pt x="298" y="378"/>
                        <a:pt x="290" y="366"/>
                      </a:cubicBezTo>
                      <a:cubicBezTo>
                        <a:pt x="284" y="357"/>
                        <a:pt x="273" y="354"/>
                        <a:pt x="266" y="346"/>
                      </a:cubicBezTo>
                      <a:cubicBezTo>
                        <a:pt x="263" y="342"/>
                        <a:pt x="262" y="337"/>
                        <a:pt x="258" y="334"/>
                      </a:cubicBezTo>
                      <a:cubicBezTo>
                        <a:pt x="243" y="324"/>
                        <a:pt x="225" y="324"/>
                        <a:pt x="210" y="314"/>
                      </a:cubicBezTo>
                      <a:cubicBezTo>
                        <a:pt x="201" y="300"/>
                        <a:pt x="194" y="291"/>
                        <a:pt x="178" y="286"/>
                      </a:cubicBezTo>
                      <a:cubicBezTo>
                        <a:pt x="160" y="260"/>
                        <a:pt x="192" y="247"/>
                        <a:pt x="154" y="238"/>
                      </a:cubicBezTo>
                      <a:cubicBezTo>
                        <a:pt x="111" y="209"/>
                        <a:pt x="106" y="149"/>
                        <a:pt x="90" y="102"/>
                      </a:cubicBezTo>
                      <a:cubicBezTo>
                        <a:pt x="86" y="90"/>
                        <a:pt x="76" y="73"/>
                        <a:pt x="66" y="66"/>
                      </a:cubicBezTo>
                      <a:cubicBezTo>
                        <a:pt x="58" y="60"/>
                        <a:pt x="42" y="50"/>
                        <a:pt x="42" y="50"/>
                      </a:cubicBezTo>
                      <a:cubicBezTo>
                        <a:pt x="39" y="46"/>
                        <a:pt x="38" y="41"/>
                        <a:pt x="34" y="38"/>
                      </a:cubicBezTo>
                      <a:cubicBezTo>
                        <a:pt x="27" y="34"/>
                        <a:pt x="10" y="30"/>
                        <a:pt x="10" y="30"/>
                      </a:cubicBezTo>
                      <a:cubicBezTo>
                        <a:pt x="0" y="1"/>
                        <a:pt x="31" y="17"/>
                        <a:pt x="46" y="22"/>
                      </a:cubicBezTo>
                      <a:cubicBezTo>
                        <a:pt x="65" y="51"/>
                        <a:pt x="61" y="41"/>
                        <a:pt x="86" y="58"/>
                      </a:cubicBezTo>
                      <a:cubicBezTo>
                        <a:pt x="94" y="70"/>
                        <a:pt x="94" y="93"/>
                        <a:pt x="102" y="70"/>
                      </a:cubicBezTo>
                      <a:cubicBezTo>
                        <a:pt x="95" y="49"/>
                        <a:pt x="82" y="62"/>
                        <a:pt x="82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36" name="Freeform 32"/>
                <p:cNvSpPr>
                  <a:spLocks/>
                </p:cNvSpPr>
                <p:nvPr userDrawn="1"/>
              </p:nvSpPr>
              <p:spPr bwMode="ltGray">
                <a:xfrm>
                  <a:off x="3577" y="490"/>
                  <a:ext cx="36" cy="39"/>
                </a:xfrm>
                <a:custGeom>
                  <a:avLst/>
                  <a:gdLst>
                    <a:gd name="T0" fmla="*/ 6 w 36"/>
                    <a:gd name="T1" fmla="*/ 28 h 48"/>
                    <a:gd name="T2" fmla="*/ 10 w 36"/>
                    <a:gd name="T3" fmla="*/ 48 h 48"/>
                    <a:gd name="T4" fmla="*/ 6 w 36"/>
                    <a:gd name="T5" fmla="*/ 28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6" h="48">
                      <a:moveTo>
                        <a:pt x="6" y="28"/>
                      </a:moveTo>
                      <a:cubicBezTo>
                        <a:pt x="25" y="0"/>
                        <a:pt x="36" y="31"/>
                        <a:pt x="10" y="48"/>
                      </a:cubicBezTo>
                      <a:cubicBezTo>
                        <a:pt x="0" y="34"/>
                        <a:pt x="0" y="40"/>
                        <a:pt x="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37" name="Freeform 33"/>
                <p:cNvSpPr>
                  <a:spLocks/>
                </p:cNvSpPr>
                <p:nvPr userDrawn="1"/>
              </p:nvSpPr>
              <p:spPr bwMode="ltGray">
                <a:xfrm>
                  <a:off x="3549" y="475"/>
                  <a:ext cx="38" cy="29"/>
                </a:xfrm>
                <a:custGeom>
                  <a:avLst/>
                  <a:gdLst>
                    <a:gd name="T0" fmla="*/ 0 w 36"/>
                    <a:gd name="T1" fmla="*/ 5 h 37"/>
                    <a:gd name="T2" fmla="*/ 12 w 36"/>
                    <a:gd name="T3" fmla="*/ 1 h 37"/>
                    <a:gd name="T4" fmla="*/ 36 w 36"/>
                    <a:gd name="T5" fmla="*/ 17 h 37"/>
                    <a:gd name="T6" fmla="*/ 8 w 36"/>
                    <a:gd name="T7" fmla="*/ 17 h 37"/>
                    <a:gd name="T8" fmla="*/ 0 w 36"/>
                    <a:gd name="T9" fmla="*/ 5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37">
                      <a:moveTo>
                        <a:pt x="0" y="5"/>
                      </a:moveTo>
                      <a:cubicBezTo>
                        <a:pt x="4" y="4"/>
                        <a:pt x="8" y="0"/>
                        <a:pt x="12" y="1"/>
                      </a:cubicBezTo>
                      <a:cubicBezTo>
                        <a:pt x="21" y="4"/>
                        <a:pt x="36" y="17"/>
                        <a:pt x="36" y="17"/>
                      </a:cubicBezTo>
                      <a:cubicBezTo>
                        <a:pt x="29" y="37"/>
                        <a:pt x="22" y="26"/>
                        <a:pt x="8" y="17"/>
                      </a:cubicBezTo>
                      <a:cubicBezTo>
                        <a:pt x="5" y="13"/>
                        <a:pt x="0" y="5"/>
                        <a:pt x="0" y="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38" name="Freeform 34"/>
                <p:cNvSpPr>
                  <a:spLocks/>
                </p:cNvSpPr>
                <p:nvPr userDrawn="1"/>
              </p:nvSpPr>
              <p:spPr bwMode="ltGray">
                <a:xfrm>
                  <a:off x="4686" y="394"/>
                  <a:ext cx="171" cy="81"/>
                </a:xfrm>
                <a:custGeom>
                  <a:avLst/>
                  <a:gdLst>
                    <a:gd name="T0" fmla="*/ 0 w 170"/>
                    <a:gd name="T1" fmla="*/ 49 h 96"/>
                    <a:gd name="T2" fmla="*/ 28 w 170"/>
                    <a:gd name="T3" fmla="*/ 25 h 96"/>
                    <a:gd name="T4" fmla="*/ 56 w 170"/>
                    <a:gd name="T5" fmla="*/ 21 h 96"/>
                    <a:gd name="T6" fmla="*/ 80 w 170"/>
                    <a:gd name="T7" fmla="*/ 9 h 96"/>
                    <a:gd name="T8" fmla="*/ 64 w 170"/>
                    <a:gd name="T9" fmla="*/ 25 h 96"/>
                    <a:gd name="T10" fmla="*/ 124 w 170"/>
                    <a:gd name="T11" fmla="*/ 49 h 96"/>
                    <a:gd name="T12" fmla="*/ 160 w 170"/>
                    <a:gd name="T13" fmla="*/ 65 h 96"/>
                    <a:gd name="T14" fmla="*/ 116 w 170"/>
                    <a:gd name="T15" fmla="*/ 77 h 96"/>
                    <a:gd name="T16" fmla="*/ 88 w 170"/>
                    <a:gd name="T17" fmla="*/ 57 h 96"/>
                    <a:gd name="T18" fmla="*/ 76 w 170"/>
                    <a:gd name="T19" fmla="*/ 53 h 96"/>
                    <a:gd name="T20" fmla="*/ 24 w 170"/>
                    <a:gd name="T21" fmla="*/ 41 h 96"/>
                    <a:gd name="T22" fmla="*/ 0 w 170"/>
                    <a:gd name="T23" fmla="*/ 49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70" h="96">
                      <a:moveTo>
                        <a:pt x="0" y="49"/>
                      </a:moveTo>
                      <a:cubicBezTo>
                        <a:pt x="5" y="33"/>
                        <a:pt x="12" y="30"/>
                        <a:pt x="28" y="25"/>
                      </a:cubicBezTo>
                      <a:cubicBezTo>
                        <a:pt x="20" y="0"/>
                        <a:pt x="42" y="16"/>
                        <a:pt x="56" y="21"/>
                      </a:cubicBezTo>
                      <a:cubicBezTo>
                        <a:pt x="56" y="21"/>
                        <a:pt x="77" y="6"/>
                        <a:pt x="80" y="9"/>
                      </a:cubicBezTo>
                      <a:cubicBezTo>
                        <a:pt x="85" y="14"/>
                        <a:pt x="71" y="23"/>
                        <a:pt x="64" y="25"/>
                      </a:cubicBezTo>
                      <a:cubicBezTo>
                        <a:pt x="82" y="37"/>
                        <a:pt x="103" y="42"/>
                        <a:pt x="124" y="49"/>
                      </a:cubicBezTo>
                      <a:cubicBezTo>
                        <a:pt x="136" y="53"/>
                        <a:pt x="160" y="65"/>
                        <a:pt x="160" y="65"/>
                      </a:cubicBezTo>
                      <a:cubicBezTo>
                        <a:pt x="170" y="96"/>
                        <a:pt x="134" y="83"/>
                        <a:pt x="116" y="77"/>
                      </a:cubicBezTo>
                      <a:cubicBezTo>
                        <a:pt x="109" y="57"/>
                        <a:pt x="116" y="66"/>
                        <a:pt x="88" y="57"/>
                      </a:cubicBezTo>
                      <a:cubicBezTo>
                        <a:pt x="84" y="56"/>
                        <a:pt x="76" y="53"/>
                        <a:pt x="76" y="53"/>
                      </a:cubicBezTo>
                      <a:cubicBezTo>
                        <a:pt x="57" y="34"/>
                        <a:pt x="53" y="37"/>
                        <a:pt x="24" y="41"/>
                      </a:cubicBezTo>
                      <a:cubicBezTo>
                        <a:pt x="9" y="51"/>
                        <a:pt x="17" y="49"/>
                        <a:pt x="0" y="4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39" name="Freeform 35"/>
                <p:cNvSpPr>
                  <a:spLocks/>
                </p:cNvSpPr>
                <p:nvPr userDrawn="1"/>
              </p:nvSpPr>
              <p:spPr bwMode="ltGray">
                <a:xfrm>
                  <a:off x="4867" y="460"/>
                  <a:ext cx="138" cy="37"/>
                </a:xfrm>
                <a:custGeom>
                  <a:avLst/>
                  <a:gdLst>
                    <a:gd name="T0" fmla="*/ 0 w 138"/>
                    <a:gd name="T1" fmla="*/ 0 h 44"/>
                    <a:gd name="T2" fmla="*/ 52 w 138"/>
                    <a:gd name="T3" fmla="*/ 4 h 44"/>
                    <a:gd name="T4" fmla="*/ 88 w 138"/>
                    <a:gd name="T5" fmla="*/ 24 h 44"/>
                    <a:gd name="T6" fmla="*/ 112 w 138"/>
                    <a:gd name="T7" fmla="*/ 20 h 44"/>
                    <a:gd name="T8" fmla="*/ 108 w 138"/>
                    <a:gd name="T9" fmla="*/ 44 h 44"/>
                    <a:gd name="T10" fmla="*/ 64 w 138"/>
                    <a:gd name="T11" fmla="*/ 40 h 44"/>
                    <a:gd name="T12" fmla="*/ 0 w 138"/>
                    <a:gd name="T13" fmla="*/ 36 h 44"/>
                    <a:gd name="T14" fmla="*/ 28 w 138"/>
                    <a:gd name="T15" fmla="*/ 20 h 44"/>
                    <a:gd name="T16" fmla="*/ 0 w 138"/>
                    <a:gd name="T17" fmla="*/ 0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38" h="44">
                      <a:moveTo>
                        <a:pt x="0" y="0"/>
                      </a:moveTo>
                      <a:cubicBezTo>
                        <a:pt x="19" y="3"/>
                        <a:pt x="35" y="10"/>
                        <a:pt x="52" y="4"/>
                      </a:cubicBezTo>
                      <a:cubicBezTo>
                        <a:pt x="87" y="11"/>
                        <a:pt x="61" y="15"/>
                        <a:pt x="88" y="24"/>
                      </a:cubicBezTo>
                      <a:cubicBezTo>
                        <a:pt x="96" y="23"/>
                        <a:pt x="104" y="19"/>
                        <a:pt x="112" y="20"/>
                      </a:cubicBezTo>
                      <a:cubicBezTo>
                        <a:pt x="138" y="23"/>
                        <a:pt x="118" y="41"/>
                        <a:pt x="108" y="44"/>
                      </a:cubicBezTo>
                      <a:cubicBezTo>
                        <a:pt x="78" y="34"/>
                        <a:pt x="92" y="34"/>
                        <a:pt x="64" y="40"/>
                      </a:cubicBezTo>
                      <a:cubicBezTo>
                        <a:pt x="41" y="37"/>
                        <a:pt x="22" y="41"/>
                        <a:pt x="0" y="36"/>
                      </a:cubicBezTo>
                      <a:cubicBezTo>
                        <a:pt x="6" y="11"/>
                        <a:pt x="7" y="27"/>
                        <a:pt x="28" y="20"/>
                      </a:cubicBezTo>
                      <a:cubicBezTo>
                        <a:pt x="17" y="13"/>
                        <a:pt x="0" y="13"/>
                        <a:pt x="0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40" name="Freeform 36"/>
                <p:cNvSpPr>
                  <a:spLocks/>
                </p:cNvSpPr>
                <p:nvPr userDrawn="1"/>
              </p:nvSpPr>
              <p:spPr bwMode="ltGray">
                <a:xfrm>
                  <a:off x="4794" y="480"/>
                  <a:ext cx="56" cy="34"/>
                </a:xfrm>
                <a:custGeom>
                  <a:avLst/>
                  <a:gdLst>
                    <a:gd name="T0" fmla="*/ 17 w 57"/>
                    <a:gd name="T1" fmla="*/ 25 h 42"/>
                    <a:gd name="T2" fmla="*/ 37 w 57"/>
                    <a:gd name="T3" fmla="*/ 13 h 42"/>
                    <a:gd name="T4" fmla="*/ 17 w 57"/>
                    <a:gd name="T5" fmla="*/ 25 h 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7" h="42">
                      <a:moveTo>
                        <a:pt x="17" y="25"/>
                      </a:moveTo>
                      <a:cubicBezTo>
                        <a:pt x="0" y="0"/>
                        <a:pt x="21" y="9"/>
                        <a:pt x="37" y="13"/>
                      </a:cubicBezTo>
                      <a:cubicBezTo>
                        <a:pt x="57" y="42"/>
                        <a:pt x="30" y="25"/>
                        <a:pt x="1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41" name="Freeform 37"/>
                <p:cNvSpPr>
                  <a:spLocks/>
                </p:cNvSpPr>
                <p:nvPr userDrawn="1"/>
              </p:nvSpPr>
              <p:spPr bwMode="ltGray">
                <a:xfrm>
                  <a:off x="4757" y="375"/>
                  <a:ext cx="37" cy="44"/>
                </a:xfrm>
                <a:custGeom>
                  <a:avLst/>
                  <a:gdLst>
                    <a:gd name="T0" fmla="*/ 19 w 39"/>
                    <a:gd name="T1" fmla="*/ 32 h 52"/>
                    <a:gd name="T2" fmla="*/ 19 w 39"/>
                    <a:gd name="T3" fmla="*/ 0 h 52"/>
                    <a:gd name="T4" fmla="*/ 19 w 39"/>
                    <a:gd name="T5" fmla="*/ 32 h 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9" h="52">
                      <a:moveTo>
                        <a:pt x="19" y="32"/>
                      </a:moveTo>
                      <a:cubicBezTo>
                        <a:pt x="13" y="14"/>
                        <a:pt x="0" y="13"/>
                        <a:pt x="19" y="0"/>
                      </a:cubicBezTo>
                      <a:cubicBezTo>
                        <a:pt x="23" y="5"/>
                        <a:pt x="39" y="52"/>
                        <a:pt x="19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42" name="Freeform 38"/>
                <p:cNvSpPr>
                  <a:spLocks/>
                </p:cNvSpPr>
                <p:nvPr userDrawn="1"/>
              </p:nvSpPr>
              <p:spPr bwMode="ltGray">
                <a:xfrm>
                  <a:off x="5054" y="507"/>
                  <a:ext cx="45" cy="66"/>
                </a:xfrm>
                <a:custGeom>
                  <a:avLst/>
                  <a:gdLst>
                    <a:gd name="T0" fmla="*/ 4 w 44"/>
                    <a:gd name="T1" fmla="*/ 9 h 80"/>
                    <a:gd name="T2" fmla="*/ 20 w 44"/>
                    <a:gd name="T3" fmla="*/ 33 h 80"/>
                    <a:gd name="T4" fmla="*/ 24 w 44"/>
                    <a:gd name="T5" fmla="*/ 49 h 80"/>
                    <a:gd name="T6" fmla="*/ 36 w 44"/>
                    <a:gd name="T7" fmla="*/ 53 h 80"/>
                    <a:gd name="T8" fmla="*/ 24 w 44"/>
                    <a:gd name="T9" fmla="*/ 73 h 80"/>
                    <a:gd name="T10" fmla="*/ 0 w 44"/>
                    <a:gd name="T11" fmla="*/ 21 h 80"/>
                    <a:gd name="T12" fmla="*/ 4 w 44"/>
                    <a:gd name="T13" fmla="*/ 9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4" h="80">
                      <a:moveTo>
                        <a:pt x="4" y="9"/>
                      </a:moveTo>
                      <a:cubicBezTo>
                        <a:pt x="9" y="17"/>
                        <a:pt x="18" y="24"/>
                        <a:pt x="20" y="33"/>
                      </a:cubicBezTo>
                      <a:cubicBezTo>
                        <a:pt x="21" y="38"/>
                        <a:pt x="21" y="45"/>
                        <a:pt x="24" y="49"/>
                      </a:cubicBezTo>
                      <a:cubicBezTo>
                        <a:pt x="27" y="52"/>
                        <a:pt x="32" y="52"/>
                        <a:pt x="36" y="53"/>
                      </a:cubicBezTo>
                      <a:cubicBezTo>
                        <a:pt x="41" y="68"/>
                        <a:pt x="44" y="80"/>
                        <a:pt x="24" y="73"/>
                      </a:cubicBezTo>
                      <a:cubicBezTo>
                        <a:pt x="19" y="55"/>
                        <a:pt x="11" y="37"/>
                        <a:pt x="0" y="21"/>
                      </a:cubicBezTo>
                      <a:cubicBezTo>
                        <a:pt x="4" y="4"/>
                        <a:pt x="4" y="0"/>
                        <a:pt x="4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43" name="Freeform 39"/>
                <p:cNvSpPr>
                  <a:spLocks/>
                </p:cNvSpPr>
                <p:nvPr userDrawn="1"/>
              </p:nvSpPr>
              <p:spPr bwMode="ltGray">
                <a:xfrm>
                  <a:off x="4260" y="6"/>
                  <a:ext cx="480" cy="100"/>
                </a:xfrm>
                <a:custGeom>
                  <a:avLst/>
                  <a:gdLst>
                    <a:gd name="T0" fmla="*/ 220 w 323"/>
                    <a:gd name="T1" fmla="*/ 1 h 64"/>
                    <a:gd name="T2" fmla="*/ 231 w 323"/>
                    <a:gd name="T3" fmla="*/ 8 h 64"/>
                    <a:gd name="T4" fmla="*/ 235 w 323"/>
                    <a:gd name="T5" fmla="*/ 0 h 64"/>
                    <a:gd name="T6" fmla="*/ 265 w 323"/>
                    <a:gd name="T7" fmla="*/ 0 h 64"/>
                    <a:gd name="T8" fmla="*/ 287 w 323"/>
                    <a:gd name="T9" fmla="*/ 17 h 64"/>
                    <a:gd name="T10" fmla="*/ 319 w 323"/>
                    <a:gd name="T11" fmla="*/ 10 h 64"/>
                    <a:gd name="T12" fmla="*/ 314 w 323"/>
                    <a:gd name="T13" fmla="*/ 29 h 64"/>
                    <a:gd name="T14" fmla="*/ 298 w 323"/>
                    <a:gd name="T15" fmla="*/ 46 h 64"/>
                    <a:gd name="T16" fmla="*/ 295 w 323"/>
                    <a:gd name="T17" fmla="*/ 29 h 64"/>
                    <a:gd name="T18" fmla="*/ 287 w 323"/>
                    <a:gd name="T19" fmla="*/ 31 h 64"/>
                    <a:gd name="T20" fmla="*/ 279 w 323"/>
                    <a:gd name="T21" fmla="*/ 29 h 64"/>
                    <a:gd name="T22" fmla="*/ 263 w 323"/>
                    <a:gd name="T23" fmla="*/ 21 h 64"/>
                    <a:gd name="T24" fmla="*/ 228 w 323"/>
                    <a:gd name="T25" fmla="*/ 38 h 64"/>
                    <a:gd name="T26" fmla="*/ 201 w 323"/>
                    <a:gd name="T27" fmla="*/ 44 h 64"/>
                    <a:gd name="T28" fmla="*/ 212 w 323"/>
                    <a:gd name="T29" fmla="*/ 57 h 64"/>
                    <a:gd name="T30" fmla="*/ 188 w 323"/>
                    <a:gd name="T31" fmla="*/ 63 h 64"/>
                    <a:gd name="T32" fmla="*/ 169 w 323"/>
                    <a:gd name="T33" fmla="*/ 61 h 64"/>
                    <a:gd name="T34" fmla="*/ 177 w 323"/>
                    <a:gd name="T35" fmla="*/ 57 h 64"/>
                    <a:gd name="T36" fmla="*/ 171 w 323"/>
                    <a:gd name="T37" fmla="*/ 40 h 64"/>
                    <a:gd name="T38" fmla="*/ 169 w 323"/>
                    <a:gd name="T39" fmla="*/ 31 h 64"/>
                    <a:gd name="T40" fmla="*/ 158 w 323"/>
                    <a:gd name="T41" fmla="*/ 23 h 64"/>
                    <a:gd name="T42" fmla="*/ 142 w 323"/>
                    <a:gd name="T43" fmla="*/ 27 h 64"/>
                    <a:gd name="T44" fmla="*/ 134 w 323"/>
                    <a:gd name="T45" fmla="*/ 27 h 64"/>
                    <a:gd name="T46" fmla="*/ 123 w 323"/>
                    <a:gd name="T47" fmla="*/ 25 h 64"/>
                    <a:gd name="T48" fmla="*/ 83 w 323"/>
                    <a:gd name="T49" fmla="*/ 2 h 64"/>
                    <a:gd name="T50" fmla="*/ 59 w 323"/>
                    <a:gd name="T51" fmla="*/ 14 h 64"/>
                    <a:gd name="T52" fmla="*/ 1 w 323"/>
                    <a:gd name="T53" fmla="*/ 0 h 64"/>
                    <a:gd name="T54" fmla="*/ 220 w 323"/>
                    <a:gd name="T55" fmla="*/ 1 h 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23" h="64">
                      <a:moveTo>
                        <a:pt x="220" y="1"/>
                      </a:moveTo>
                      <a:cubicBezTo>
                        <a:pt x="215" y="12"/>
                        <a:pt x="225" y="17"/>
                        <a:pt x="231" y="8"/>
                      </a:cubicBezTo>
                      <a:cubicBezTo>
                        <a:pt x="235" y="0"/>
                        <a:pt x="229" y="7"/>
                        <a:pt x="235" y="0"/>
                      </a:cubicBezTo>
                      <a:lnTo>
                        <a:pt x="265" y="0"/>
                      </a:lnTo>
                      <a:cubicBezTo>
                        <a:pt x="277" y="6"/>
                        <a:pt x="276" y="11"/>
                        <a:pt x="287" y="17"/>
                      </a:cubicBezTo>
                      <a:cubicBezTo>
                        <a:pt x="308" y="11"/>
                        <a:pt x="293" y="7"/>
                        <a:pt x="319" y="10"/>
                      </a:cubicBezTo>
                      <a:cubicBezTo>
                        <a:pt x="323" y="19"/>
                        <a:pt x="321" y="22"/>
                        <a:pt x="314" y="29"/>
                      </a:cubicBezTo>
                      <a:cubicBezTo>
                        <a:pt x="312" y="39"/>
                        <a:pt x="313" y="50"/>
                        <a:pt x="298" y="46"/>
                      </a:cubicBezTo>
                      <a:cubicBezTo>
                        <a:pt x="297" y="40"/>
                        <a:pt x="298" y="34"/>
                        <a:pt x="295" y="29"/>
                      </a:cubicBezTo>
                      <a:cubicBezTo>
                        <a:pt x="294" y="27"/>
                        <a:pt x="290" y="31"/>
                        <a:pt x="287" y="31"/>
                      </a:cubicBezTo>
                      <a:cubicBezTo>
                        <a:pt x="284" y="31"/>
                        <a:pt x="282" y="30"/>
                        <a:pt x="279" y="29"/>
                      </a:cubicBezTo>
                      <a:cubicBezTo>
                        <a:pt x="274" y="27"/>
                        <a:pt x="263" y="21"/>
                        <a:pt x="263" y="21"/>
                      </a:cubicBezTo>
                      <a:cubicBezTo>
                        <a:pt x="249" y="23"/>
                        <a:pt x="241" y="31"/>
                        <a:pt x="228" y="38"/>
                      </a:cubicBezTo>
                      <a:cubicBezTo>
                        <a:pt x="220" y="41"/>
                        <a:pt x="209" y="42"/>
                        <a:pt x="201" y="44"/>
                      </a:cubicBezTo>
                      <a:cubicBezTo>
                        <a:pt x="193" y="54"/>
                        <a:pt x="200" y="53"/>
                        <a:pt x="212" y="57"/>
                      </a:cubicBezTo>
                      <a:cubicBezTo>
                        <a:pt x="200" y="62"/>
                        <a:pt x="199" y="57"/>
                        <a:pt x="188" y="63"/>
                      </a:cubicBezTo>
                      <a:cubicBezTo>
                        <a:pt x="181" y="62"/>
                        <a:pt x="174" y="64"/>
                        <a:pt x="169" y="61"/>
                      </a:cubicBezTo>
                      <a:cubicBezTo>
                        <a:pt x="166" y="59"/>
                        <a:pt x="175" y="59"/>
                        <a:pt x="177" y="57"/>
                      </a:cubicBezTo>
                      <a:cubicBezTo>
                        <a:pt x="181" y="48"/>
                        <a:pt x="149" y="28"/>
                        <a:pt x="171" y="40"/>
                      </a:cubicBezTo>
                      <a:cubicBezTo>
                        <a:pt x="184" y="55"/>
                        <a:pt x="184" y="36"/>
                        <a:pt x="169" y="31"/>
                      </a:cubicBezTo>
                      <a:cubicBezTo>
                        <a:pt x="167" y="27"/>
                        <a:pt x="167" y="22"/>
                        <a:pt x="158" y="23"/>
                      </a:cubicBezTo>
                      <a:cubicBezTo>
                        <a:pt x="153" y="23"/>
                        <a:pt x="142" y="27"/>
                        <a:pt x="142" y="27"/>
                      </a:cubicBezTo>
                      <a:cubicBezTo>
                        <a:pt x="136" y="39"/>
                        <a:pt x="143" y="31"/>
                        <a:pt x="134" y="27"/>
                      </a:cubicBezTo>
                      <a:cubicBezTo>
                        <a:pt x="130" y="25"/>
                        <a:pt x="126" y="25"/>
                        <a:pt x="123" y="25"/>
                      </a:cubicBezTo>
                      <a:cubicBezTo>
                        <a:pt x="117" y="11"/>
                        <a:pt x="100" y="6"/>
                        <a:pt x="83" y="2"/>
                      </a:cubicBezTo>
                      <a:cubicBezTo>
                        <a:pt x="70" y="4"/>
                        <a:pt x="69" y="9"/>
                        <a:pt x="59" y="14"/>
                      </a:cubicBezTo>
                      <a:cubicBezTo>
                        <a:pt x="45" y="14"/>
                        <a:pt x="0" y="12"/>
                        <a:pt x="1" y="0"/>
                      </a:cubicBezTo>
                      <a:lnTo>
                        <a:pt x="220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44" name="Freeform 40"/>
                <p:cNvSpPr>
                  <a:spLocks/>
                </p:cNvSpPr>
                <p:nvPr userDrawn="1"/>
              </p:nvSpPr>
              <p:spPr bwMode="ltGray">
                <a:xfrm>
                  <a:off x="3835" y="3"/>
                  <a:ext cx="446" cy="49"/>
                </a:xfrm>
                <a:custGeom>
                  <a:avLst/>
                  <a:gdLst>
                    <a:gd name="T0" fmla="*/ 105 w 300"/>
                    <a:gd name="T1" fmla="*/ 31 h 31"/>
                    <a:gd name="T2" fmla="*/ 30 w 300"/>
                    <a:gd name="T3" fmla="*/ 1 h 31"/>
                    <a:gd name="T4" fmla="*/ 285 w 300"/>
                    <a:gd name="T5" fmla="*/ 0 h 31"/>
                    <a:gd name="T6" fmla="*/ 296 w 300"/>
                    <a:gd name="T7" fmla="*/ 14 h 31"/>
                    <a:gd name="T8" fmla="*/ 264 w 300"/>
                    <a:gd name="T9" fmla="*/ 16 h 31"/>
                    <a:gd name="T10" fmla="*/ 105 w 300"/>
                    <a:gd name="T11" fmla="*/ 31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00" h="31">
                      <a:moveTo>
                        <a:pt x="105" y="31"/>
                      </a:moveTo>
                      <a:cubicBezTo>
                        <a:pt x="83" y="19"/>
                        <a:pt x="0" y="6"/>
                        <a:pt x="30" y="1"/>
                      </a:cubicBezTo>
                      <a:lnTo>
                        <a:pt x="285" y="0"/>
                      </a:lnTo>
                      <a:cubicBezTo>
                        <a:pt x="296" y="4"/>
                        <a:pt x="300" y="5"/>
                        <a:pt x="296" y="14"/>
                      </a:cubicBezTo>
                      <a:cubicBezTo>
                        <a:pt x="285" y="11"/>
                        <a:pt x="276" y="16"/>
                        <a:pt x="264" y="16"/>
                      </a:cubicBezTo>
                      <a:lnTo>
                        <a:pt x="105" y="3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45" name="Freeform 41"/>
                <p:cNvSpPr>
                  <a:spLocks/>
                </p:cNvSpPr>
                <p:nvPr userDrawn="1"/>
              </p:nvSpPr>
              <p:spPr bwMode="ltGray">
                <a:xfrm>
                  <a:off x="2853" y="74"/>
                  <a:ext cx="42" cy="25"/>
                </a:xfrm>
                <a:custGeom>
                  <a:avLst/>
                  <a:gdLst>
                    <a:gd name="T0" fmla="*/ 0 w 41"/>
                    <a:gd name="T1" fmla="*/ 25 h 29"/>
                    <a:gd name="T2" fmla="*/ 12 w 41"/>
                    <a:gd name="T3" fmla="*/ 29 h 29"/>
                    <a:gd name="T4" fmla="*/ 0 w 41"/>
                    <a:gd name="T5" fmla="*/ 25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1" h="29">
                      <a:moveTo>
                        <a:pt x="0" y="25"/>
                      </a:moveTo>
                      <a:cubicBezTo>
                        <a:pt x="10" y="11"/>
                        <a:pt x="41" y="0"/>
                        <a:pt x="12" y="29"/>
                      </a:cubicBezTo>
                      <a:cubicBezTo>
                        <a:pt x="8" y="28"/>
                        <a:pt x="0" y="25"/>
                        <a:pt x="0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46" name="Freeform 42"/>
                <p:cNvSpPr>
                  <a:spLocks/>
                </p:cNvSpPr>
                <p:nvPr userDrawn="1"/>
              </p:nvSpPr>
              <p:spPr bwMode="ltGray">
                <a:xfrm>
                  <a:off x="1704" y="3"/>
                  <a:ext cx="1022" cy="372"/>
                </a:xfrm>
                <a:custGeom>
                  <a:avLst/>
                  <a:gdLst>
                    <a:gd name="T0" fmla="*/ 73 w 436"/>
                    <a:gd name="T1" fmla="*/ 1 h 152"/>
                    <a:gd name="T2" fmla="*/ 436 w 436"/>
                    <a:gd name="T3" fmla="*/ 0 h 152"/>
                    <a:gd name="T4" fmla="*/ 416 w 436"/>
                    <a:gd name="T5" fmla="*/ 54 h 152"/>
                    <a:gd name="T6" fmla="*/ 397 w 436"/>
                    <a:gd name="T7" fmla="*/ 68 h 152"/>
                    <a:gd name="T8" fmla="*/ 392 w 436"/>
                    <a:gd name="T9" fmla="*/ 70 h 152"/>
                    <a:gd name="T10" fmla="*/ 375 w 436"/>
                    <a:gd name="T11" fmla="*/ 73 h 152"/>
                    <a:gd name="T12" fmla="*/ 361 w 436"/>
                    <a:gd name="T13" fmla="*/ 88 h 152"/>
                    <a:gd name="T14" fmla="*/ 362 w 436"/>
                    <a:gd name="T15" fmla="*/ 99 h 152"/>
                    <a:gd name="T16" fmla="*/ 364 w 436"/>
                    <a:gd name="T17" fmla="*/ 107 h 152"/>
                    <a:gd name="T18" fmla="*/ 366 w 436"/>
                    <a:gd name="T19" fmla="*/ 113 h 152"/>
                    <a:gd name="T20" fmla="*/ 362 w 436"/>
                    <a:gd name="T21" fmla="*/ 122 h 152"/>
                    <a:gd name="T22" fmla="*/ 351 w 436"/>
                    <a:gd name="T23" fmla="*/ 120 h 152"/>
                    <a:gd name="T24" fmla="*/ 342 w 436"/>
                    <a:gd name="T25" fmla="*/ 129 h 152"/>
                    <a:gd name="T26" fmla="*/ 347 w 436"/>
                    <a:gd name="T27" fmla="*/ 105 h 152"/>
                    <a:gd name="T28" fmla="*/ 338 w 436"/>
                    <a:gd name="T29" fmla="*/ 100 h 152"/>
                    <a:gd name="T30" fmla="*/ 344 w 436"/>
                    <a:gd name="T31" fmla="*/ 93 h 152"/>
                    <a:gd name="T32" fmla="*/ 342 w 436"/>
                    <a:gd name="T33" fmla="*/ 89 h 152"/>
                    <a:gd name="T34" fmla="*/ 320 w 436"/>
                    <a:gd name="T35" fmla="*/ 94 h 152"/>
                    <a:gd name="T36" fmla="*/ 317 w 436"/>
                    <a:gd name="T37" fmla="*/ 85 h 152"/>
                    <a:gd name="T38" fmla="*/ 297 w 436"/>
                    <a:gd name="T39" fmla="*/ 94 h 152"/>
                    <a:gd name="T40" fmla="*/ 320 w 436"/>
                    <a:gd name="T41" fmla="*/ 103 h 152"/>
                    <a:gd name="T42" fmla="*/ 305 w 436"/>
                    <a:gd name="T43" fmla="*/ 117 h 152"/>
                    <a:gd name="T44" fmla="*/ 311 w 436"/>
                    <a:gd name="T45" fmla="*/ 126 h 152"/>
                    <a:gd name="T46" fmla="*/ 315 w 436"/>
                    <a:gd name="T47" fmla="*/ 138 h 152"/>
                    <a:gd name="T48" fmla="*/ 309 w 436"/>
                    <a:gd name="T49" fmla="*/ 139 h 152"/>
                    <a:gd name="T50" fmla="*/ 314 w 436"/>
                    <a:gd name="T51" fmla="*/ 144 h 152"/>
                    <a:gd name="T52" fmla="*/ 307 w 436"/>
                    <a:gd name="T53" fmla="*/ 152 h 152"/>
                    <a:gd name="T54" fmla="*/ 0 w 436"/>
                    <a:gd name="T55" fmla="*/ 149 h 152"/>
                    <a:gd name="T56" fmla="*/ 73 w 436"/>
                    <a:gd name="T57" fmla="*/ 1 h 1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436" h="152">
                      <a:moveTo>
                        <a:pt x="73" y="1"/>
                      </a:moveTo>
                      <a:lnTo>
                        <a:pt x="436" y="0"/>
                      </a:lnTo>
                      <a:cubicBezTo>
                        <a:pt x="430" y="15"/>
                        <a:pt x="429" y="42"/>
                        <a:pt x="416" y="54"/>
                      </a:cubicBezTo>
                      <a:cubicBezTo>
                        <a:pt x="410" y="60"/>
                        <a:pt x="405" y="63"/>
                        <a:pt x="397" y="68"/>
                      </a:cubicBezTo>
                      <a:cubicBezTo>
                        <a:pt x="396" y="69"/>
                        <a:pt x="392" y="70"/>
                        <a:pt x="392" y="70"/>
                      </a:cubicBezTo>
                      <a:cubicBezTo>
                        <a:pt x="377" y="63"/>
                        <a:pt x="385" y="68"/>
                        <a:pt x="375" y="73"/>
                      </a:cubicBezTo>
                      <a:cubicBezTo>
                        <a:pt x="371" y="82"/>
                        <a:pt x="371" y="83"/>
                        <a:pt x="361" y="88"/>
                      </a:cubicBezTo>
                      <a:cubicBezTo>
                        <a:pt x="359" y="92"/>
                        <a:pt x="364" y="93"/>
                        <a:pt x="362" y="99"/>
                      </a:cubicBezTo>
                      <a:cubicBezTo>
                        <a:pt x="363" y="102"/>
                        <a:pt x="364" y="105"/>
                        <a:pt x="364" y="107"/>
                      </a:cubicBezTo>
                      <a:cubicBezTo>
                        <a:pt x="365" y="109"/>
                        <a:pt x="366" y="111"/>
                        <a:pt x="366" y="113"/>
                      </a:cubicBezTo>
                      <a:cubicBezTo>
                        <a:pt x="365" y="115"/>
                        <a:pt x="364" y="120"/>
                        <a:pt x="362" y="122"/>
                      </a:cubicBezTo>
                      <a:cubicBezTo>
                        <a:pt x="359" y="123"/>
                        <a:pt x="354" y="119"/>
                        <a:pt x="351" y="120"/>
                      </a:cubicBezTo>
                      <a:cubicBezTo>
                        <a:pt x="347" y="129"/>
                        <a:pt x="352" y="127"/>
                        <a:pt x="342" y="129"/>
                      </a:cubicBezTo>
                      <a:cubicBezTo>
                        <a:pt x="340" y="123"/>
                        <a:pt x="345" y="111"/>
                        <a:pt x="347" y="105"/>
                      </a:cubicBezTo>
                      <a:cubicBezTo>
                        <a:pt x="347" y="100"/>
                        <a:pt x="338" y="102"/>
                        <a:pt x="338" y="100"/>
                      </a:cubicBezTo>
                      <a:cubicBezTo>
                        <a:pt x="338" y="98"/>
                        <a:pt x="344" y="95"/>
                        <a:pt x="344" y="93"/>
                      </a:cubicBezTo>
                      <a:cubicBezTo>
                        <a:pt x="344" y="92"/>
                        <a:pt x="344" y="89"/>
                        <a:pt x="342" y="89"/>
                      </a:cubicBezTo>
                      <a:cubicBezTo>
                        <a:pt x="339" y="89"/>
                        <a:pt x="324" y="94"/>
                        <a:pt x="320" y="94"/>
                      </a:cubicBezTo>
                      <a:cubicBezTo>
                        <a:pt x="317" y="86"/>
                        <a:pt x="328" y="88"/>
                        <a:pt x="317" y="85"/>
                      </a:cubicBezTo>
                      <a:cubicBezTo>
                        <a:pt x="311" y="91"/>
                        <a:pt x="306" y="93"/>
                        <a:pt x="297" y="94"/>
                      </a:cubicBezTo>
                      <a:cubicBezTo>
                        <a:pt x="300" y="104"/>
                        <a:pt x="307" y="101"/>
                        <a:pt x="320" y="103"/>
                      </a:cubicBezTo>
                      <a:cubicBezTo>
                        <a:pt x="318" y="109"/>
                        <a:pt x="311" y="111"/>
                        <a:pt x="305" y="117"/>
                      </a:cubicBezTo>
                      <a:lnTo>
                        <a:pt x="311" y="126"/>
                      </a:lnTo>
                      <a:lnTo>
                        <a:pt x="315" y="138"/>
                      </a:lnTo>
                      <a:lnTo>
                        <a:pt x="309" y="139"/>
                      </a:lnTo>
                      <a:lnTo>
                        <a:pt x="314" y="144"/>
                      </a:lnTo>
                      <a:lnTo>
                        <a:pt x="307" y="152"/>
                      </a:lnTo>
                      <a:lnTo>
                        <a:pt x="0" y="149"/>
                      </a:lnTo>
                      <a:lnTo>
                        <a:pt x="73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47" name="Freeform 43"/>
                <p:cNvSpPr>
                  <a:spLocks/>
                </p:cNvSpPr>
                <p:nvPr userDrawn="1"/>
              </p:nvSpPr>
              <p:spPr bwMode="ltGray">
                <a:xfrm>
                  <a:off x="2729" y="-9"/>
                  <a:ext cx="47" cy="134"/>
                </a:xfrm>
                <a:custGeom>
                  <a:avLst/>
                  <a:gdLst>
                    <a:gd name="T0" fmla="*/ 5 w 47"/>
                    <a:gd name="T1" fmla="*/ 156 h 165"/>
                    <a:gd name="T2" fmla="*/ 15 w 47"/>
                    <a:gd name="T3" fmla="*/ 108 h 165"/>
                    <a:gd name="T4" fmla="*/ 17 w 47"/>
                    <a:gd name="T5" fmla="*/ 68 h 165"/>
                    <a:gd name="T6" fmla="*/ 11 w 47"/>
                    <a:gd name="T7" fmla="*/ 40 h 165"/>
                    <a:gd name="T8" fmla="*/ 17 w 47"/>
                    <a:gd name="T9" fmla="*/ 12 h 165"/>
                    <a:gd name="T10" fmla="*/ 21 w 47"/>
                    <a:gd name="T11" fmla="*/ 0 h 165"/>
                    <a:gd name="T12" fmla="*/ 31 w 47"/>
                    <a:gd name="T13" fmla="*/ 30 h 165"/>
                    <a:gd name="T14" fmla="*/ 47 w 47"/>
                    <a:gd name="T15" fmla="*/ 98 h 165"/>
                    <a:gd name="T16" fmla="*/ 31 w 47"/>
                    <a:gd name="T17" fmla="*/ 108 h 165"/>
                    <a:gd name="T18" fmla="*/ 23 w 47"/>
                    <a:gd name="T19" fmla="*/ 126 h 165"/>
                    <a:gd name="T20" fmla="*/ 21 w 47"/>
                    <a:gd name="T21" fmla="*/ 132 h 165"/>
                    <a:gd name="T22" fmla="*/ 27 w 47"/>
                    <a:gd name="T23" fmla="*/ 134 h 165"/>
                    <a:gd name="T24" fmla="*/ 31 w 47"/>
                    <a:gd name="T25" fmla="*/ 146 h 165"/>
                    <a:gd name="T26" fmla="*/ 13 w 47"/>
                    <a:gd name="T27" fmla="*/ 148 h 165"/>
                    <a:gd name="T28" fmla="*/ 7 w 47"/>
                    <a:gd name="T29" fmla="*/ 160 h 165"/>
                    <a:gd name="T30" fmla="*/ 3 w 47"/>
                    <a:gd name="T31" fmla="*/ 154 h 165"/>
                    <a:gd name="T32" fmla="*/ 5 w 47"/>
                    <a:gd name="T33" fmla="*/ 156 h 1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47" h="165">
                      <a:moveTo>
                        <a:pt x="5" y="156"/>
                      </a:moveTo>
                      <a:cubicBezTo>
                        <a:pt x="0" y="141"/>
                        <a:pt x="1" y="118"/>
                        <a:pt x="15" y="108"/>
                      </a:cubicBezTo>
                      <a:cubicBezTo>
                        <a:pt x="16" y="95"/>
                        <a:pt x="17" y="81"/>
                        <a:pt x="17" y="68"/>
                      </a:cubicBezTo>
                      <a:cubicBezTo>
                        <a:pt x="17" y="58"/>
                        <a:pt x="11" y="40"/>
                        <a:pt x="11" y="40"/>
                      </a:cubicBezTo>
                      <a:cubicBezTo>
                        <a:pt x="14" y="20"/>
                        <a:pt x="11" y="29"/>
                        <a:pt x="17" y="12"/>
                      </a:cubicBezTo>
                      <a:cubicBezTo>
                        <a:pt x="18" y="8"/>
                        <a:pt x="21" y="0"/>
                        <a:pt x="21" y="0"/>
                      </a:cubicBezTo>
                      <a:cubicBezTo>
                        <a:pt x="38" y="6"/>
                        <a:pt x="33" y="7"/>
                        <a:pt x="31" y="30"/>
                      </a:cubicBezTo>
                      <a:cubicBezTo>
                        <a:pt x="38" y="52"/>
                        <a:pt x="40" y="76"/>
                        <a:pt x="47" y="98"/>
                      </a:cubicBezTo>
                      <a:cubicBezTo>
                        <a:pt x="44" y="116"/>
                        <a:pt x="45" y="113"/>
                        <a:pt x="31" y="108"/>
                      </a:cubicBezTo>
                      <a:cubicBezTo>
                        <a:pt x="25" y="118"/>
                        <a:pt x="28" y="112"/>
                        <a:pt x="23" y="126"/>
                      </a:cubicBezTo>
                      <a:cubicBezTo>
                        <a:pt x="22" y="128"/>
                        <a:pt x="21" y="132"/>
                        <a:pt x="21" y="132"/>
                      </a:cubicBezTo>
                      <a:cubicBezTo>
                        <a:pt x="23" y="133"/>
                        <a:pt x="26" y="132"/>
                        <a:pt x="27" y="134"/>
                      </a:cubicBezTo>
                      <a:cubicBezTo>
                        <a:pt x="29" y="137"/>
                        <a:pt x="31" y="146"/>
                        <a:pt x="31" y="146"/>
                      </a:cubicBezTo>
                      <a:cubicBezTo>
                        <a:pt x="27" y="165"/>
                        <a:pt x="23" y="155"/>
                        <a:pt x="13" y="148"/>
                      </a:cubicBezTo>
                      <a:cubicBezTo>
                        <a:pt x="11" y="152"/>
                        <a:pt x="11" y="160"/>
                        <a:pt x="7" y="160"/>
                      </a:cubicBezTo>
                      <a:cubicBezTo>
                        <a:pt x="5" y="160"/>
                        <a:pt x="4" y="156"/>
                        <a:pt x="3" y="154"/>
                      </a:cubicBezTo>
                      <a:cubicBezTo>
                        <a:pt x="3" y="153"/>
                        <a:pt x="4" y="155"/>
                        <a:pt x="5" y="15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48" name="Freeform 44"/>
                <p:cNvSpPr>
                  <a:spLocks/>
                </p:cNvSpPr>
                <p:nvPr userDrawn="1"/>
              </p:nvSpPr>
              <p:spPr bwMode="ltGray">
                <a:xfrm>
                  <a:off x="2701" y="103"/>
                  <a:ext cx="138" cy="84"/>
                </a:xfrm>
                <a:custGeom>
                  <a:avLst/>
                  <a:gdLst>
                    <a:gd name="T0" fmla="*/ 26 w 138"/>
                    <a:gd name="T1" fmla="*/ 61 h 103"/>
                    <a:gd name="T2" fmla="*/ 30 w 138"/>
                    <a:gd name="T3" fmla="*/ 43 h 103"/>
                    <a:gd name="T4" fmla="*/ 50 w 138"/>
                    <a:gd name="T5" fmla="*/ 33 h 103"/>
                    <a:gd name="T6" fmla="*/ 54 w 138"/>
                    <a:gd name="T7" fmla="*/ 45 h 103"/>
                    <a:gd name="T8" fmla="*/ 66 w 138"/>
                    <a:gd name="T9" fmla="*/ 49 h 103"/>
                    <a:gd name="T10" fmla="*/ 80 w 138"/>
                    <a:gd name="T11" fmla="*/ 55 h 103"/>
                    <a:gd name="T12" fmla="*/ 116 w 138"/>
                    <a:gd name="T13" fmla="*/ 33 h 103"/>
                    <a:gd name="T14" fmla="*/ 130 w 138"/>
                    <a:gd name="T15" fmla="*/ 17 h 103"/>
                    <a:gd name="T16" fmla="*/ 138 w 138"/>
                    <a:gd name="T17" fmla="*/ 11 h 103"/>
                    <a:gd name="T18" fmla="*/ 106 w 138"/>
                    <a:gd name="T19" fmla="*/ 49 h 103"/>
                    <a:gd name="T20" fmla="*/ 84 w 138"/>
                    <a:gd name="T21" fmla="*/ 67 h 103"/>
                    <a:gd name="T22" fmla="*/ 66 w 138"/>
                    <a:gd name="T23" fmla="*/ 81 h 103"/>
                    <a:gd name="T24" fmla="*/ 48 w 138"/>
                    <a:gd name="T25" fmla="*/ 103 h 103"/>
                    <a:gd name="T26" fmla="*/ 26 w 138"/>
                    <a:gd name="T27" fmla="*/ 89 h 103"/>
                    <a:gd name="T28" fmla="*/ 20 w 138"/>
                    <a:gd name="T29" fmla="*/ 87 h 103"/>
                    <a:gd name="T30" fmla="*/ 22 w 138"/>
                    <a:gd name="T31" fmla="*/ 97 h 103"/>
                    <a:gd name="T32" fmla="*/ 0 w 138"/>
                    <a:gd name="T33" fmla="*/ 97 h 103"/>
                    <a:gd name="T34" fmla="*/ 10 w 138"/>
                    <a:gd name="T35" fmla="*/ 79 h 103"/>
                    <a:gd name="T36" fmla="*/ 26 w 138"/>
                    <a:gd name="T37" fmla="*/ 61 h 1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38" h="103">
                      <a:moveTo>
                        <a:pt x="26" y="61"/>
                      </a:moveTo>
                      <a:cubicBezTo>
                        <a:pt x="29" y="53"/>
                        <a:pt x="33" y="51"/>
                        <a:pt x="30" y="43"/>
                      </a:cubicBezTo>
                      <a:cubicBezTo>
                        <a:pt x="33" y="27"/>
                        <a:pt x="37" y="24"/>
                        <a:pt x="50" y="33"/>
                      </a:cubicBezTo>
                      <a:cubicBezTo>
                        <a:pt x="51" y="37"/>
                        <a:pt x="53" y="41"/>
                        <a:pt x="54" y="45"/>
                      </a:cubicBezTo>
                      <a:cubicBezTo>
                        <a:pt x="55" y="49"/>
                        <a:pt x="66" y="49"/>
                        <a:pt x="66" y="49"/>
                      </a:cubicBezTo>
                      <a:cubicBezTo>
                        <a:pt x="75" y="43"/>
                        <a:pt x="77" y="45"/>
                        <a:pt x="80" y="55"/>
                      </a:cubicBezTo>
                      <a:cubicBezTo>
                        <a:pt x="92" y="47"/>
                        <a:pt x="101" y="37"/>
                        <a:pt x="116" y="33"/>
                      </a:cubicBezTo>
                      <a:cubicBezTo>
                        <a:pt x="125" y="19"/>
                        <a:pt x="120" y="24"/>
                        <a:pt x="130" y="17"/>
                      </a:cubicBezTo>
                      <a:cubicBezTo>
                        <a:pt x="134" y="11"/>
                        <a:pt x="134" y="0"/>
                        <a:pt x="138" y="11"/>
                      </a:cubicBezTo>
                      <a:cubicBezTo>
                        <a:pt x="135" y="31"/>
                        <a:pt x="126" y="45"/>
                        <a:pt x="106" y="49"/>
                      </a:cubicBezTo>
                      <a:cubicBezTo>
                        <a:pt x="97" y="55"/>
                        <a:pt x="93" y="61"/>
                        <a:pt x="84" y="67"/>
                      </a:cubicBezTo>
                      <a:cubicBezTo>
                        <a:pt x="80" y="79"/>
                        <a:pt x="79" y="79"/>
                        <a:pt x="66" y="81"/>
                      </a:cubicBezTo>
                      <a:cubicBezTo>
                        <a:pt x="60" y="90"/>
                        <a:pt x="57" y="97"/>
                        <a:pt x="48" y="103"/>
                      </a:cubicBezTo>
                      <a:cubicBezTo>
                        <a:pt x="42" y="94"/>
                        <a:pt x="37" y="93"/>
                        <a:pt x="26" y="89"/>
                      </a:cubicBezTo>
                      <a:cubicBezTo>
                        <a:pt x="24" y="88"/>
                        <a:pt x="20" y="87"/>
                        <a:pt x="20" y="87"/>
                      </a:cubicBezTo>
                      <a:cubicBezTo>
                        <a:pt x="10" y="90"/>
                        <a:pt x="14" y="94"/>
                        <a:pt x="22" y="97"/>
                      </a:cubicBezTo>
                      <a:cubicBezTo>
                        <a:pt x="14" y="103"/>
                        <a:pt x="9" y="100"/>
                        <a:pt x="0" y="97"/>
                      </a:cubicBezTo>
                      <a:cubicBezTo>
                        <a:pt x="2" y="87"/>
                        <a:pt x="1" y="82"/>
                        <a:pt x="10" y="79"/>
                      </a:cubicBezTo>
                      <a:cubicBezTo>
                        <a:pt x="15" y="63"/>
                        <a:pt x="14" y="69"/>
                        <a:pt x="26" y="6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49" name="Freeform 45"/>
                <p:cNvSpPr>
                  <a:spLocks/>
                </p:cNvSpPr>
                <p:nvPr userDrawn="1"/>
              </p:nvSpPr>
              <p:spPr bwMode="ltGray">
                <a:xfrm>
                  <a:off x="2553" y="182"/>
                  <a:ext cx="187" cy="176"/>
                </a:xfrm>
                <a:custGeom>
                  <a:avLst/>
                  <a:gdLst>
                    <a:gd name="T0" fmla="*/ 158 w 188"/>
                    <a:gd name="T1" fmla="*/ 24 h 214"/>
                    <a:gd name="T2" fmla="*/ 160 w 188"/>
                    <a:gd name="T3" fmla="*/ 6 h 214"/>
                    <a:gd name="T4" fmla="*/ 170 w 188"/>
                    <a:gd name="T5" fmla="*/ 0 h 214"/>
                    <a:gd name="T6" fmla="*/ 182 w 188"/>
                    <a:gd name="T7" fmla="*/ 24 h 214"/>
                    <a:gd name="T8" fmla="*/ 188 w 188"/>
                    <a:gd name="T9" fmla="*/ 42 h 214"/>
                    <a:gd name="T10" fmla="*/ 178 w 188"/>
                    <a:gd name="T11" fmla="*/ 58 h 214"/>
                    <a:gd name="T12" fmla="*/ 170 w 188"/>
                    <a:gd name="T13" fmla="*/ 76 h 214"/>
                    <a:gd name="T14" fmla="*/ 162 w 188"/>
                    <a:gd name="T15" fmla="*/ 126 h 214"/>
                    <a:gd name="T16" fmla="*/ 144 w 188"/>
                    <a:gd name="T17" fmla="*/ 136 h 214"/>
                    <a:gd name="T18" fmla="*/ 120 w 188"/>
                    <a:gd name="T19" fmla="*/ 138 h 214"/>
                    <a:gd name="T20" fmla="*/ 112 w 188"/>
                    <a:gd name="T21" fmla="*/ 124 h 214"/>
                    <a:gd name="T22" fmla="*/ 102 w 188"/>
                    <a:gd name="T23" fmla="*/ 146 h 214"/>
                    <a:gd name="T24" fmla="*/ 90 w 188"/>
                    <a:gd name="T25" fmla="*/ 150 h 214"/>
                    <a:gd name="T26" fmla="*/ 80 w 188"/>
                    <a:gd name="T27" fmla="*/ 132 h 214"/>
                    <a:gd name="T28" fmla="*/ 58 w 188"/>
                    <a:gd name="T29" fmla="*/ 144 h 214"/>
                    <a:gd name="T30" fmla="*/ 76 w 188"/>
                    <a:gd name="T31" fmla="*/ 142 h 214"/>
                    <a:gd name="T32" fmla="*/ 78 w 188"/>
                    <a:gd name="T33" fmla="*/ 160 h 214"/>
                    <a:gd name="T34" fmla="*/ 58 w 188"/>
                    <a:gd name="T35" fmla="*/ 166 h 214"/>
                    <a:gd name="T36" fmla="*/ 34 w 188"/>
                    <a:gd name="T37" fmla="*/ 166 h 214"/>
                    <a:gd name="T38" fmla="*/ 36 w 188"/>
                    <a:gd name="T39" fmla="*/ 154 h 214"/>
                    <a:gd name="T40" fmla="*/ 46 w 188"/>
                    <a:gd name="T41" fmla="*/ 144 h 214"/>
                    <a:gd name="T42" fmla="*/ 34 w 188"/>
                    <a:gd name="T43" fmla="*/ 148 h 214"/>
                    <a:gd name="T44" fmla="*/ 26 w 188"/>
                    <a:gd name="T45" fmla="*/ 166 h 214"/>
                    <a:gd name="T46" fmla="*/ 30 w 188"/>
                    <a:gd name="T47" fmla="*/ 190 h 214"/>
                    <a:gd name="T48" fmla="*/ 14 w 188"/>
                    <a:gd name="T49" fmla="*/ 200 h 214"/>
                    <a:gd name="T50" fmla="*/ 0 w 188"/>
                    <a:gd name="T51" fmla="*/ 214 h 214"/>
                    <a:gd name="T52" fmla="*/ 8 w 188"/>
                    <a:gd name="T53" fmla="*/ 188 h 214"/>
                    <a:gd name="T54" fmla="*/ 0 w 188"/>
                    <a:gd name="T55" fmla="*/ 164 h 214"/>
                    <a:gd name="T56" fmla="*/ 14 w 188"/>
                    <a:gd name="T57" fmla="*/ 152 h 214"/>
                    <a:gd name="T58" fmla="*/ 32 w 188"/>
                    <a:gd name="T59" fmla="*/ 134 h 214"/>
                    <a:gd name="T60" fmla="*/ 44 w 188"/>
                    <a:gd name="T61" fmla="*/ 118 h 214"/>
                    <a:gd name="T62" fmla="*/ 72 w 188"/>
                    <a:gd name="T63" fmla="*/ 116 h 214"/>
                    <a:gd name="T64" fmla="*/ 84 w 188"/>
                    <a:gd name="T65" fmla="*/ 112 h 214"/>
                    <a:gd name="T66" fmla="*/ 114 w 188"/>
                    <a:gd name="T67" fmla="*/ 78 h 214"/>
                    <a:gd name="T68" fmla="*/ 120 w 188"/>
                    <a:gd name="T69" fmla="*/ 92 h 214"/>
                    <a:gd name="T70" fmla="*/ 132 w 188"/>
                    <a:gd name="T71" fmla="*/ 76 h 214"/>
                    <a:gd name="T72" fmla="*/ 150 w 188"/>
                    <a:gd name="T73" fmla="*/ 54 h 214"/>
                    <a:gd name="T74" fmla="*/ 154 w 188"/>
                    <a:gd name="T75" fmla="*/ 42 h 214"/>
                    <a:gd name="T76" fmla="*/ 148 w 188"/>
                    <a:gd name="T77" fmla="*/ 38 h 214"/>
                    <a:gd name="T78" fmla="*/ 152 w 188"/>
                    <a:gd name="T79" fmla="*/ 32 h 214"/>
                    <a:gd name="T80" fmla="*/ 158 w 188"/>
                    <a:gd name="T81" fmla="*/ 24 h 2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188" h="214">
                      <a:moveTo>
                        <a:pt x="158" y="24"/>
                      </a:moveTo>
                      <a:cubicBezTo>
                        <a:pt x="156" y="18"/>
                        <a:pt x="160" y="6"/>
                        <a:pt x="160" y="6"/>
                      </a:cubicBezTo>
                      <a:cubicBezTo>
                        <a:pt x="167" y="16"/>
                        <a:pt x="167" y="8"/>
                        <a:pt x="170" y="0"/>
                      </a:cubicBezTo>
                      <a:cubicBezTo>
                        <a:pt x="181" y="4"/>
                        <a:pt x="179" y="14"/>
                        <a:pt x="182" y="24"/>
                      </a:cubicBezTo>
                      <a:cubicBezTo>
                        <a:pt x="184" y="30"/>
                        <a:pt x="188" y="42"/>
                        <a:pt x="188" y="42"/>
                      </a:cubicBezTo>
                      <a:cubicBezTo>
                        <a:pt x="183" y="56"/>
                        <a:pt x="188" y="52"/>
                        <a:pt x="178" y="58"/>
                      </a:cubicBezTo>
                      <a:cubicBezTo>
                        <a:pt x="174" y="63"/>
                        <a:pt x="170" y="76"/>
                        <a:pt x="170" y="76"/>
                      </a:cubicBezTo>
                      <a:cubicBezTo>
                        <a:pt x="169" y="100"/>
                        <a:pt x="173" y="110"/>
                        <a:pt x="162" y="126"/>
                      </a:cubicBezTo>
                      <a:cubicBezTo>
                        <a:pt x="150" y="118"/>
                        <a:pt x="155" y="132"/>
                        <a:pt x="144" y="136"/>
                      </a:cubicBezTo>
                      <a:cubicBezTo>
                        <a:pt x="135" y="134"/>
                        <a:pt x="129" y="135"/>
                        <a:pt x="120" y="138"/>
                      </a:cubicBezTo>
                      <a:cubicBezTo>
                        <a:pt x="114" y="129"/>
                        <a:pt x="122" y="127"/>
                        <a:pt x="112" y="124"/>
                      </a:cubicBezTo>
                      <a:cubicBezTo>
                        <a:pt x="108" y="130"/>
                        <a:pt x="108" y="142"/>
                        <a:pt x="102" y="146"/>
                      </a:cubicBezTo>
                      <a:cubicBezTo>
                        <a:pt x="98" y="148"/>
                        <a:pt x="90" y="150"/>
                        <a:pt x="90" y="150"/>
                      </a:cubicBezTo>
                      <a:cubicBezTo>
                        <a:pt x="87" y="141"/>
                        <a:pt x="89" y="135"/>
                        <a:pt x="80" y="132"/>
                      </a:cubicBezTo>
                      <a:cubicBezTo>
                        <a:pt x="68" y="134"/>
                        <a:pt x="65" y="134"/>
                        <a:pt x="58" y="144"/>
                      </a:cubicBezTo>
                      <a:cubicBezTo>
                        <a:pt x="66" y="150"/>
                        <a:pt x="68" y="147"/>
                        <a:pt x="76" y="142"/>
                      </a:cubicBezTo>
                      <a:cubicBezTo>
                        <a:pt x="81" y="146"/>
                        <a:pt x="85" y="155"/>
                        <a:pt x="78" y="160"/>
                      </a:cubicBezTo>
                      <a:cubicBezTo>
                        <a:pt x="75" y="162"/>
                        <a:pt x="62" y="165"/>
                        <a:pt x="58" y="166"/>
                      </a:cubicBezTo>
                      <a:cubicBezTo>
                        <a:pt x="48" y="173"/>
                        <a:pt x="44" y="173"/>
                        <a:pt x="34" y="166"/>
                      </a:cubicBezTo>
                      <a:cubicBezTo>
                        <a:pt x="35" y="162"/>
                        <a:pt x="34" y="158"/>
                        <a:pt x="36" y="154"/>
                      </a:cubicBezTo>
                      <a:cubicBezTo>
                        <a:pt x="38" y="150"/>
                        <a:pt x="55" y="146"/>
                        <a:pt x="46" y="144"/>
                      </a:cubicBezTo>
                      <a:cubicBezTo>
                        <a:pt x="42" y="143"/>
                        <a:pt x="34" y="148"/>
                        <a:pt x="34" y="148"/>
                      </a:cubicBezTo>
                      <a:cubicBezTo>
                        <a:pt x="32" y="155"/>
                        <a:pt x="28" y="159"/>
                        <a:pt x="26" y="166"/>
                      </a:cubicBezTo>
                      <a:cubicBezTo>
                        <a:pt x="36" y="182"/>
                        <a:pt x="36" y="173"/>
                        <a:pt x="30" y="190"/>
                      </a:cubicBezTo>
                      <a:cubicBezTo>
                        <a:pt x="28" y="196"/>
                        <a:pt x="14" y="200"/>
                        <a:pt x="14" y="200"/>
                      </a:cubicBezTo>
                      <a:cubicBezTo>
                        <a:pt x="5" y="214"/>
                        <a:pt x="11" y="210"/>
                        <a:pt x="0" y="214"/>
                      </a:cubicBezTo>
                      <a:cubicBezTo>
                        <a:pt x="2" y="202"/>
                        <a:pt x="5" y="198"/>
                        <a:pt x="8" y="188"/>
                      </a:cubicBezTo>
                      <a:cubicBezTo>
                        <a:pt x="6" y="178"/>
                        <a:pt x="3" y="173"/>
                        <a:pt x="0" y="164"/>
                      </a:cubicBezTo>
                      <a:cubicBezTo>
                        <a:pt x="3" y="156"/>
                        <a:pt x="7" y="157"/>
                        <a:pt x="14" y="152"/>
                      </a:cubicBezTo>
                      <a:cubicBezTo>
                        <a:pt x="18" y="141"/>
                        <a:pt x="23" y="140"/>
                        <a:pt x="32" y="134"/>
                      </a:cubicBezTo>
                      <a:cubicBezTo>
                        <a:pt x="37" y="127"/>
                        <a:pt x="37" y="123"/>
                        <a:pt x="44" y="118"/>
                      </a:cubicBezTo>
                      <a:cubicBezTo>
                        <a:pt x="64" y="121"/>
                        <a:pt x="55" y="122"/>
                        <a:pt x="72" y="116"/>
                      </a:cubicBezTo>
                      <a:cubicBezTo>
                        <a:pt x="76" y="115"/>
                        <a:pt x="84" y="112"/>
                        <a:pt x="84" y="112"/>
                      </a:cubicBezTo>
                      <a:cubicBezTo>
                        <a:pt x="105" y="119"/>
                        <a:pt x="97" y="84"/>
                        <a:pt x="114" y="78"/>
                      </a:cubicBezTo>
                      <a:cubicBezTo>
                        <a:pt x="117" y="87"/>
                        <a:pt x="110" y="89"/>
                        <a:pt x="120" y="92"/>
                      </a:cubicBezTo>
                      <a:cubicBezTo>
                        <a:pt x="125" y="85"/>
                        <a:pt x="125" y="81"/>
                        <a:pt x="132" y="76"/>
                      </a:cubicBezTo>
                      <a:cubicBezTo>
                        <a:pt x="138" y="68"/>
                        <a:pt x="146" y="65"/>
                        <a:pt x="150" y="54"/>
                      </a:cubicBezTo>
                      <a:cubicBezTo>
                        <a:pt x="151" y="50"/>
                        <a:pt x="154" y="42"/>
                        <a:pt x="154" y="42"/>
                      </a:cubicBezTo>
                      <a:cubicBezTo>
                        <a:pt x="152" y="41"/>
                        <a:pt x="148" y="40"/>
                        <a:pt x="148" y="38"/>
                      </a:cubicBezTo>
                      <a:cubicBezTo>
                        <a:pt x="148" y="36"/>
                        <a:pt x="161" y="33"/>
                        <a:pt x="152" y="32"/>
                      </a:cubicBezTo>
                      <a:lnTo>
                        <a:pt x="158" y="2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50" name="Freeform 46"/>
                <p:cNvSpPr>
                  <a:spLocks/>
                </p:cNvSpPr>
                <p:nvPr userDrawn="1"/>
              </p:nvSpPr>
              <p:spPr bwMode="ltGray">
                <a:xfrm>
                  <a:off x="2677" y="233"/>
                  <a:ext cx="14" cy="10"/>
                </a:xfrm>
                <a:custGeom>
                  <a:avLst/>
                  <a:gdLst>
                    <a:gd name="T0" fmla="*/ 0 w 13"/>
                    <a:gd name="T1" fmla="*/ 9 h 13"/>
                    <a:gd name="T2" fmla="*/ 4 w 13"/>
                    <a:gd name="T3" fmla="*/ 13 h 13"/>
                    <a:gd name="T4" fmla="*/ 0 w 13"/>
                    <a:gd name="T5" fmla="*/ 9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3" h="13">
                      <a:moveTo>
                        <a:pt x="0" y="9"/>
                      </a:moveTo>
                      <a:cubicBezTo>
                        <a:pt x="6" y="0"/>
                        <a:pt x="13" y="7"/>
                        <a:pt x="4" y="13"/>
                      </a:cubicBezTo>
                      <a:cubicBezTo>
                        <a:pt x="0" y="6"/>
                        <a:pt x="0" y="5"/>
                        <a:pt x="0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51" name="Freeform 47"/>
                <p:cNvSpPr>
                  <a:spLocks/>
                </p:cNvSpPr>
                <p:nvPr userDrawn="1"/>
              </p:nvSpPr>
              <p:spPr bwMode="ltGray">
                <a:xfrm>
                  <a:off x="1627" y="353"/>
                  <a:ext cx="813" cy="462"/>
                </a:xfrm>
                <a:custGeom>
                  <a:avLst/>
                  <a:gdLst>
                    <a:gd name="T0" fmla="*/ 812 w 812"/>
                    <a:gd name="T1" fmla="*/ 26 h 564"/>
                    <a:gd name="T2" fmla="*/ 778 w 812"/>
                    <a:gd name="T3" fmla="*/ 78 h 564"/>
                    <a:gd name="T4" fmla="*/ 748 w 812"/>
                    <a:gd name="T5" fmla="*/ 122 h 564"/>
                    <a:gd name="T6" fmla="*/ 722 w 812"/>
                    <a:gd name="T7" fmla="*/ 142 h 564"/>
                    <a:gd name="T8" fmla="*/ 634 w 812"/>
                    <a:gd name="T9" fmla="*/ 180 h 564"/>
                    <a:gd name="T10" fmla="*/ 632 w 812"/>
                    <a:gd name="T11" fmla="*/ 210 h 564"/>
                    <a:gd name="T12" fmla="*/ 604 w 812"/>
                    <a:gd name="T13" fmla="*/ 230 h 564"/>
                    <a:gd name="T14" fmla="*/ 620 w 812"/>
                    <a:gd name="T15" fmla="*/ 178 h 564"/>
                    <a:gd name="T16" fmla="*/ 576 w 812"/>
                    <a:gd name="T17" fmla="*/ 188 h 564"/>
                    <a:gd name="T18" fmla="*/ 556 w 812"/>
                    <a:gd name="T19" fmla="*/ 218 h 564"/>
                    <a:gd name="T20" fmla="*/ 596 w 812"/>
                    <a:gd name="T21" fmla="*/ 280 h 564"/>
                    <a:gd name="T22" fmla="*/ 594 w 812"/>
                    <a:gd name="T23" fmla="*/ 368 h 564"/>
                    <a:gd name="T24" fmla="*/ 542 w 812"/>
                    <a:gd name="T25" fmla="*/ 406 h 564"/>
                    <a:gd name="T26" fmla="*/ 522 w 812"/>
                    <a:gd name="T27" fmla="*/ 386 h 564"/>
                    <a:gd name="T28" fmla="*/ 482 w 812"/>
                    <a:gd name="T29" fmla="*/ 348 h 564"/>
                    <a:gd name="T30" fmla="*/ 462 w 812"/>
                    <a:gd name="T31" fmla="*/ 348 h 564"/>
                    <a:gd name="T32" fmla="*/ 450 w 812"/>
                    <a:gd name="T33" fmla="*/ 394 h 564"/>
                    <a:gd name="T34" fmla="*/ 500 w 812"/>
                    <a:gd name="T35" fmla="*/ 464 h 564"/>
                    <a:gd name="T36" fmla="*/ 510 w 812"/>
                    <a:gd name="T37" fmla="*/ 524 h 564"/>
                    <a:gd name="T38" fmla="*/ 526 w 812"/>
                    <a:gd name="T39" fmla="*/ 560 h 564"/>
                    <a:gd name="T40" fmla="*/ 492 w 812"/>
                    <a:gd name="T41" fmla="*/ 544 h 564"/>
                    <a:gd name="T42" fmla="*/ 470 w 812"/>
                    <a:gd name="T43" fmla="*/ 518 h 564"/>
                    <a:gd name="T44" fmla="*/ 422 w 812"/>
                    <a:gd name="T45" fmla="*/ 424 h 564"/>
                    <a:gd name="T46" fmla="*/ 426 w 812"/>
                    <a:gd name="T47" fmla="*/ 310 h 564"/>
                    <a:gd name="T48" fmla="*/ 422 w 812"/>
                    <a:gd name="T49" fmla="*/ 268 h 564"/>
                    <a:gd name="T50" fmla="*/ 412 w 812"/>
                    <a:gd name="T51" fmla="*/ 276 h 564"/>
                    <a:gd name="T52" fmla="*/ 386 w 812"/>
                    <a:gd name="T53" fmla="*/ 266 h 564"/>
                    <a:gd name="T54" fmla="*/ 360 w 812"/>
                    <a:gd name="T55" fmla="*/ 170 h 564"/>
                    <a:gd name="T56" fmla="*/ 330 w 812"/>
                    <a:gd name="T57" fmla="*/ 166 h 564"/>
                    <a:gd name="T58" fmla="*/ 288 w 812"/>
                    <a:gd name="T59" fmla="*/ 172 h 564"/>
                    <a:gd name="T60" fmla="*/ 242 w 812"/>
                    <a:gd name="T61" fmla="*/ 232 h 564"/>
                    <a:gd name="T62" fmla="*/ 196 w 812"/>
                    <a:gd name="T63" fmla="*/ 268 h 564"/>
                    <a:gd name="T64" fmla="*/ 184 w 812"/>
                    <a:gd name="T65" fmla="*/ 274 h 564"/>
                    <a:gd name="T66" fmla="*/ 160 w 812"/>
                    <a:gd name="T67" fmla="*/ 328 h 564"/>
                    <a:gd name="T68" fmla="*/ 152 w 812"/>
                    <a:gd name="T69" fmla="*/ 354 h 564"/>
                    <a:gd name="T70" fmla="*/ 128 w 812"/>
                    <a:gd name="T71" fmla="*/ 404 h 564"/>
                    <a:gd name="T72" fmla="*/ 94 w 812"/>
                    <a:gd name="T73" fmla="*/ 392 h 564"/>
                    <a:gd name="T74" fmla="*/ 66 w 812"/>
                    <a:gd name="T75" fmla="*/ 258 h 564"/>
                    <a:gd name="T76" fmla="*/ 72 w 812"/>
                    <a:gd name="T77" fmla="*/ 156 h 564"/>
                    <a:gd name="T78" fmla="*/ 44 w 812"/>
                    <a:gd name="T79" fmla="*/ 180 h 564"/>
                    <a:gd name="T80" fmla="*/ 20 w 812"/>
                    <a:gd name="T81" fmla="*/ 150 h 564"/>
                    <a:gd name="T82" fmla="*/ 24 w 812"/>
                    <a:gd name="T83" fmla="*/ 138 h 564"/>
                    <a:gd name="T84" fmla="*/ 0 w 812"/>
                    <a:gd name="T85" fmla="*/ 92 h 564"/>
                    <a:gd name="T86" fmla="*/ 798 w 812"/>
                    <a:gd name="T87" fmla="*/ 6 h 5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12" h="564">
                      <a:moveTo>
                        <a:pt x="798" y="6"/>
                      </a:moveTo>
                      <a:cubicBezTo>
                        <a:pt x="801" y="15"/>
                        <a:pt x="809" y="16"/>
                        <a:pt x="812" y="26"/>
                      </a:cubicBezTo>
                      <a:cubicBezTo>
                        <a:pt x="809" y="36"/>
                        <a:pt x="801" y="41"/>
                        <a:pt x="796" y="50"/>
                      </a:cubicBezTo>
                      <a:cubicBezTo>
                        <a:pt x="791" y="61"/>
                        <a:pt x="788" y="71"/>
                        <a:pt x="778" y="78"/>
                      </a:cubicBezTo>
                      <a:cubicBezTo>
                        <a:pt x="773" y="85"/>
                        <a:pt x="771" y="88"/>
                        <a:pt x="774" y="96"/>
                      </a:cubicBezTo>
                      <a:cubicBezTo>
                        <a:pt x="767" y="107"/>
                        <a:pt x="758" y="114"/>
                        <a:pt x="748" y="122"/>
                      </a:cubicBezTo>
                      <a:cubicBezTo>
                        <a:pt x="744" y="125"/>
                        <a:pt x="736" y="130"/>
                        <a:pt x="736" y="130"/>
                      </a:cubicBezTo>
                      <a:cubicBezTo>
                        <a:pt x="740" y="141"/>
                        <a:pt x="731" y="140"/>
                        <a:pt x="722" y="142"/>
                      </a:cubicBezTo>
                      <a:cubicBezTo>
                        <a:pt x="716" y="148"/>
                        <a:pt x="712" y="151"/>
                        <a:pt x="704" y="154"/>
                      </a:cubicBezTo>
                      <a:cubicBezTo>
                        <a:pt x="686" y="150"/>
                        <a:pt x="650" y="169"/>
                        <a:pt x="634" y="180"/>
                      </a:cubicBezTo>
                      <a:cubicBezTo>
                        <a:pt x="636" y="189"/>
                        <a:pt x="631" y="193"/>
                        <a:pt x="640" y="196"/>
                      </a:cubicBezTo>
                      <a:cubicBezTo>
                        <a:pt x="643" y="205"/>
                        <a:pt x="640" y="207"/>
                        <a:pt x="632" y="210"/>
                      </a:cubicBezTo>
                      <a:cubicBezTo>
                        <a:pt x="626" y="219"/>
                        <a:pt x="623" y="226"/>
                        <a:pt x="614" y="232"/>
                      </a:cubicBezTo>
                      <a:cubicBezTo>
                        <a:pt x="611" y="231"/>
                        <a:pt x="606" y="233"/>
                        <a:pt x="604" y="230"/>
                      </a:cubicBezTo>
                      <a:cubicBezTo>
                        <a:pt x="599" y="220"/>
                        <a:pt x="610" y="199"/>
                        <a:pt x="620" y="196"/>
                      </a:cubicBezTo>
                      <a:cubicBezTo>
                        <a:pt x="623" y="187"/>
                        <a:pt x="617" y="187"/>
                        <a:pt x="620" y="178"/>
                      </a:cubicBezTo>
                      <a:cubicBezTo>
                        <a:pt x="617" y="164"/>
                        <a:pt x="609" y="168"/>
                        <a:pt x="598" y="172"/>
                      </a:cubicBezTo>
                      <a:cubicBezTo>
                        <a:pt x="592" y="180"/>
                        <a:pt x="585" y="185"/>
                        <a:pt x="576" y="188"/>
                      </a:cubicBezTo>
                      <a:cubicBezTo>
                        <a:pt x="572" y="194"/>
                        <a:pt x="568" y="200"/>
                        <a:pt x="564" y="206"/>
                      </a:cubicBezTo>
                      <a:cubicBezTo>
                        <a:pt x="561" y="210"/>
                        <a:pt x="556" y="218"/>
                        <a:pt x="556" y="218"/>
                      </a:cubicBezTo>
                      <a:cubicBezTo>
                        <a:pt x="558" y="234"/>
                        <a:pt x="559" y="243"/>
                        <a:pt x="572" y="252"/>
                      </a:cubicBezTo>
                      <a:cubicBezTo>
                        <a:pt x="579" y="262"/>
                        <a:pt x="586" y="273"/>
                        <a:pt x="596" y="280"/>
                      </a:cubicBezTo>
                      <a:cubicBezTo>
                        <a:pt x="598" y="286"/>
                        <a:pt x="602" y="298"/>
                        <a:pt x="602" y="298"/>
                      </a:cubicBezTo>
                      <a:cubicBezTo>
                        <a:pt x="601" y="308"/>
                        <a:pt x="599" y="361"/>
                        <a:pt x="594" y="368"/>
                      </a:cubicBezTo>
                      <a:cubicBezTo>
                        <a:pt x="590" y="374"/>
                        <a:pt x="576" y="378"/>
                        <a:pt x="570" y="382"/>
                      </a:cubicBezTo>
                      <a:cubicBezTo>
                        <a:pt x="563" y="393"/>
                        <a:pt x="550" y="396"/>
                        <a:pt x="542" y="406"/>
                      </a:cubicBezTo>
                      <a:cubicBezTo>
                        <a:pt x="536" y="413"/>
                        <a:pt x="539" y="417"/>
                        <a:pt x="530" y="420"/>
                      </a:cubicBezTo>
                      <a:cubicBezTo>
                        <a:pt x="526" y="408"/>
                        <a:pt x="538" y="391"/>
                        <a:pt x="522" y="386"/>
                      </a:cubicBezTo>
                      <a:cubicBezTo>
                        <a:pt x="516" y="377"/>
                        <a:pt x="510" y="364"/>
                        <a:pt x="502" y="356"/>
                      </a:cubicBezTo>
                      <a:cubicBezTo>
                        <a:pt x="497" y="341"/>
                        <a:pt x="505" y="360"/>
                        <a:pt x="482" y="348"/>
                      </a:cubicBezTo>
                      <a:cubicBezTo>
                        <a:pt x="478" y="346"/>
                        <a:pt x="478" y="339"/>
                        <a:pt x="474" y="336"/>
                      </a:cubicBezTo>
                      <a:cubicBezTo>
                        <a:pt x="470" y="323"/>
                        <a:pt x="466" y="342"/>
                        <a:pt x="462" y="348"/>
                      </a:cubicBezTo>
                      <a:cubicBezTo>
                        <a:pt x="460" y="358"/>
                        <a:pt x="456" y="363"/>
                        <a:pt x="454" y="374"/>
                      </a:cubicBezTo>
                      <a:cubicBezTo>
                        <a:pt x="457" y="383"/>
                        <a:pt x="455" y="387"/>
                        <a:pt x="450" y="394"/>
                      </a:cubicBezTo>
                      <a:cubicBezTo>
                        <a:pt x="454" y="399"/>
                        <a:pt x="464" y="411"/>
                        <a:pt x="466" y="418"/>
                      </a:cubicBezTo>
                      <a:cubicBezTo>
                        <a:pt x="474" y="443"/>
                        <a:pt x="472" y="458"/>
                        <a:pt x="500" y="464"/>
                      </a:cubicBezTo>
                      <a:cubicBezTo>
                        <a:pt x="507" y="469"/>
                        <a:pt x="510" y="474"/>
                        <a:pt x="516" y="480"/>
                      </a:cubicBezTo>
                      <a:cubicBezTo>
                        <a:pt x="511" y="494"/>
                        <a:pt x="513" y="509"/>
                        <a:pt x="510" y="524"/>
                      </a:cubicBezTo>
                      <a:cubicBezTo>
                        <a:pt x="512" y="537"/>
                        <a:pt x="511" y="541"/>
                        <a:pt x="522" y="548"/>
                      </a:cubicBezTo>
                      <a:cubicBezTo>
                        <a:pt x="523" y="552"/>
                        <a:pt x="525" y="556"/>
                        <a:pt x="526" y="560"/>
                      </a:cubicBezTo>
                      <a:cubicBezTo>
                        <a:pt x="527" y="564"/>
                        <a:pt x="514" y="556"/>
                        <a:pt x="514" y="556"/>
                      </a:cubicBezTo>
                      <a:cubicBezTo>
                        <a:pt x="502" y="564"/>
                        <a:pt x="501" y="551"/>
                        <a:pt x="492" y="544"/>
                      </a:cubicBezTo>
                      <a:cubicBezTo>
                        <a:pt x="488" y="541"/>
                        <a:pt x="480" y="536"/>
                        <a:pt x="480" y="536"/>
                      </a:cubicBezTo>
                      <a:cubicBezTo>
                        <a:pt x="471" y="522"/>
                        <a:pt x="474" y="529"/>
                        <a:pt x="470" y="518"/>
                      </a:cubicBezTo>
                      <a:cubicBezTo>
                        <a:pt x="467" y="491"/>
                        <a:pt x="461" y="446"/>
                        <a:pt x="436" y="430"/>
                      </a:cubicBezTo>
                      <a:cubicBezTo>
                        <a:pt x="428" y="433"/>
                        <a:pt x="425" y="433"/>
                        <a:pt x="422" y="424"/>
                      </a:cubicBezTo>
                      <a:cubicBezTo>
                        <a:pt x="427" y="404"/>
                        <a:pt x="432" y="383"/>
                        <a:pt x="438" y="364"/>
                      </a:cubicBezTo>
                      <a:cubicBezTo>
                        <a:pt x="436" y="343"/>
                        <a:pt x="431" y="330"/>
                        <a:pt x="426" y="310"/>
                      </a:cubicBezTo>
                      <a:cubicBezTo>
                        <a:pt x="429" y="302"/>
                        <a:pt x="425" y="300"/>
                        <a:pt x="422" y="292"/>
                      </a:cubicBezTo>
                      <a:cubicBezTo>
                        <a:pt x="424" y="282"/>
                        <a:pt x="428" y="277"/>
                        <a:pt x="422" y="268"/>
                      </a:cubicBezTo>
                      <a:cubicBezTo>
                        <a:pt x="420" y="269"/>
                        <a:pt x="418" y="269"/>
                        <a:pt x="416" y="270"/>
                      </a:cubicBezTo>
                      <a:cubicBezTo>
                        <a:pt x="414" y="272"/>
                        <a:pt x="414" y="275"/>
                        <a:pt x="412" y="276"/>
                      </a:cubicBezTo>
                      <a:cubicBezTo>
                        <a:pt x="408" y="278"/>
                        <a:pt x="400" y="280"/>
                        <a:pt x="400" y="280"/>
                      </a:cubicBezTo>
                      <a:cubicBezTo>
                        <a:pt x="394" y="274"/>
                        <a:pt x="389" y="274"/>
                        <a:pt x="386" y="266"/>
                      </a:cubicBezTo>
                      <a:cubicBezTo>
                        <a:pt x="391" y="251"/>
                        <a:pt x="379" y="206"/>
                        <a:pt x="364" y="196"/>
                      </a:cubicBezTo>
                      <a:cubicBezTo>
                        <a:pt x="357" y="186"/>
                        <a:pt x="358" y="182"/>
                        <a:pt x="360" y="170"/>
                      </a:cubicBezTo>
                      <a:cubicBezTo>
                        <a:pt x="358" y="160"/>
                        <a:pt x="356" y="147"/>
                        <a:pt x="346" y="144"/>
                      </a:cubicBezTo>
                      <a:cubicBezTo>
                        <a:pt x="343" y="154"/>
                        <a:pt x="338" y="160"/>
                        <a:pt x="330" y="166"/>
                      </a:cubicBezTo>
                      <a:cubicBezTo>
                        <a:pt x="323" y="164"/>
                        <a:pt x="308" y="160"/>
                        <a:pt x="308" y="160"/>
                      </a:cubicBezTo>
                      <a:cubicBezTo>
                        <a:pt x="296" y="162"/>
                        <a:pt x="297" y="166"/>
                        <a:pt x="288" y="172"/>
                      </a:cubicBezTo>
                      <a:cubicBezTo>
                        <a:pt x="284" y="185"/>
                        <a:pt x="282" y="191"/>
                        <a:pt x="268" y="196"/>
                      </a:cubicBezTo>
                      <a:cubicBezTo>
                        <a:pt x="264" y="200"/>
                        <a:pt x="243" y="231"/>
                        <a:pt x="242" y="232"/>
                      </a:cubicBezTo>
                      <a:cubicBezTo>
                        <a:pt x="231" y="239"/>
                        <a:pt x="215" y="247"/>
                        <a:pt x="206" y="256"/>
                      </a:cubicBezTo>
                      <a:cubicBezTo>
                        <a:pt x="202" y="260"/>
                        <a:pt x="200" y="265"/>
                        <a:pt x="196" y="268"/>
                      </a:cubicBezTo>
                      <a:cubicBezTo>
                        <a:pt x="194" y="269"/>
                        <a:pt x="192" y="269"/>
                        <a:pt x="190" y="270"/>
                      </a:cubicBezTo>
                      <a:cubicBezTo>
                        <a:pt x="188" y="271"/>
                        <a:pt x="186" y="272"/>
                        <a:pt x="184" y="274"/>
                      </a:cubicBezTo>
                      <a:cubicBezTo>
                        <a:pt x="180" y="278"/>
                        <a:pt x="172" y="286"/>
                        <a:pt x="172" y="286"/>
                      </a:cubicBezTo>
                      <a:cubicBezTo>
                        <a:pt x="167" y="300"/>
                        <a:pt x="165" y="314"/>
                        <a:pt x="160" y="328"/>
                      </a:cubicBezTo>
                      <a:cubicBezTo>
                        <a:pt x="158" y="335"/>
                        <a:pt x="156" y="341"/>
                        <a:pt x="154" y="348"/>
                      </a:cubicBezTo>
                      <a:cubicBezTo>
                        <a:pt x="153" y="350"/>
                        <a:pt x="152" y="354"/>
                        <a:pt x="152" y="354"/>
                      </a:cubicBezTo>
                      <a:cubicBezTo>
                        <a:pt x="152" y="359"/>
                        <a:pt x="156" y="384"/>
                        <a:pt x="146" y="392"/>
                      </a:cubicBezTo>
                      <a:cubicBezTo>
                        <a:pt x="141" y="397"/>
                        <a:pt x="128" y="404"/>
                        <a:pt x="128" y="404"/>
                      </a:cubicBezTo>
                      <a:cubicBezTo>
                        <a:pt x="125" y="412"/>
                        <a:pt x="122" y="421"/>
                        <a:pt x="114" y="424"/>
                      </a:cubicBezTo>
                      <a:cubicBezTo>
                        <a:pt x="100" y="419"/>
                        <a:pt x="97" y="405"/>
                        <a:pt x="94" y="392"/>
                      </a:cubicBezTo>
                      <a:cubicBezTo>
                        <a:pt x="86" y="362"/>
                        <a:pt x="82" y="332"/>
                        <a:pt x="72" y="302"/>
                      </a:cubicBezTo>
                      <a:cubicBezTo>
                        <a:pt x="71" y="281"/>
                        <a:pt x="70" y="275"/>
                        <a:pt x="66" y="258"/>
                      </a:cubicBezTo>
                      <a:cubicBezTo>
                        <a:pt x="66" y="251"/>
                        <a:pt x="68" y="219"/>
                        <a:pt x="64" y="208"/>
                      </a:cubicBezTo>
                      <a:cubicBezTo>
                        <a:pt x="70" y="191"/>
                        <a:pt x="66" y="173"/>
                        <a:pt x="72" y="156"/>
                      </a:cubicBezTo>
                      <a:cubicBezTo>
                        <a:pt x="66" y="139"/>
                        <a:pt x="60" y="168"/>
                        <a:pt x="56" y="172"/>
                      </a:cubicBezTo>
                      <a:cubicBezTo>
                        <a:pt x="53" y="175"/>
                        <a:pt x="44" y="180"/>
                        <a:pt x="44" y="180"/>
                      </a:cubicBezTo>
                      <a:cubicBezTo>
                        <a:pt x="35" y="177"/>
                        <a:pt x="28" y="173"/>
                        <a:pt x="24" y="162"/>
                      </a:cubicBezTo>
                      <a:cubicBezTo>
                        <a:pt x="23" y="158"/>
                        <a:pt x="20" y="150"/>
                        <a:pt x="20" y="150"/>
                      </a:cubicBezTo>
                      <a:cubicBezTo>
                        <a:pt x="30" y="148"/>
                        <a:pt x="30" y="143"/>
                        <a:pt x="38" y="138"/>
                      </a:cubicBezTo>
                      <a:cubicBezTo>
                        <a:pt x="35" y="128"/>
                        <a:pt x="31" y="133"/>
                        <a:pt x="24" y="138"/>
                      </a:cubicBezTo>
                      <a:cubicBezTo>
                        <a:pt x="15" y="135"/>
                        <a:pt x="15" y="132"/>
                        <a:pt x="18" y="124"/>
                      </a:cubicBezTo>
                      <a:cubicBezTo>
                        <a:pt x="11" y="114"/>
                        <a:pt x="9" y="101"/>
                        <a:pt x="0" y="92"/>
                      </a:cubicBezTo>
                      <a:lnTo>
                        <a:pt x="76" y="0"/>
                      </a:lnTo>
                      <a:lnTo>
                        <a:pt x="798" y="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52" name="Freeform 48"/>
                <p:cNvSpPr>
                  <a:spLocks/>
                </p:cNvSpPr>
                <p:nvPr userDrawn="1"/>
              </p:nvSpPr>
              <p:spPr bwMode="ltGray">
                <a:xfrm>
                  <a:off x="1770" y="671"/>
                  <a:ext cx="45" cy="71"/>
                </a:xfrm>
                <a:custGeom>
                  <a:avLst/>
                  <a:gdLst>
                    <a:gd name="T0" fmla="*/ 7 w 43"/>
                    <a:gd name="T1" fmla="*/ 11 h 85"/>
                    <a:gd name="T2" fmla="*/ 17 w 43"/>
                    <a:gd name="T3" fmla="*/ 3 h 85"/>
                    <a:gd name="T4" fmla="*/ 37 w 43"/>
                    <a:gd name="T5" fmla="*/ 33 h 85"/>
                    <a:gd name="T6" fmla="*/ 19 w 43"/>
                    <a:gd name="T7" fmla="*/ 85 h 85"/>
                    <a:gd name="T8" fmla="*/ 1 w 43"/>
                    <a:gd name="T9" fmla="*/ 69 h 85"/>
                    <a:gd name="T10" fmla="*/ 7 w 43"/>
                    <a:gd name="T11" fmla="*/ 11 h 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85">
                      <a:moveTo>
                        <a:pt x="7" y="11"/>
                      </a:moveTo>
                      <a:cubicBezTo>
                        <a:pt x="4" y="2"/>
                        <a:pt x="9" y="0"/>
                        <a:pt x="17" y="3"/>
                      </a:cubicBezTo>
                      <a:cubicBezTo>
                        <a:pt x="24" y="13"/>
                        <a:pt x="28" y="24"/>
                        <a:pt x="37" y="33"/>
                      </a:cubicBezTo>
                      <a:cubicBezTo>
                        <a:pt x="43" y="52"/>
                        <a:pt x="40" y="78"/>
                        <a:pt x="19" y="85"/>
                      </a:cubicBezTo>
                      <a:cubicBezTo>
                        <a:pt x="6" y="81"/>
                        <a:pt x="5" y="81"/>
                        <a:pt x="1" y="69"/>
                      </a:cubicBezTo>
                      <a:cubicBezTo>
                        <a:pt x="2" y="66"/>
                        <a:pt x="0" y="4"/>
                        <a:pt x="7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53" name="Freeform 49"/>
                <p:cNvSpPr>
                  <a:spLocks/>
                </p:cNvSpPr>
                <p:nvPr userDrawn="1"/>
              </p:nvSpPr>
              <p:spPr bwMode="ltGray">
                <a:xfrm>
                  <a:off x="2394" y="431"/>
                  <a:ext cx="42" cy="59"/>
                </a:xfrm>
                <a:custGeom>
                  <a:avLst/>
                  <a:gdLst>
                    <a:gd name="T0" fmla="*/ 13 w 44"/>
                    <a:gd name="T1" fmla="*/ 28 h 74"/>
                    <a:gd name="T2" fmla="*/ 29 w 44"/>
                    <a:gd name="T3" fmla="*/ 2 h 74"/>
                    <a:gd name="T4" fmla="*/ 43 w 44"/>
                    <a:gd name="T5" fmla="*/ 4 h 74"/>
                    <a:gd name="T6" fmla="*/ 39 w 44"/>
                    <a:gd name="T7" fmla="*/ 26 h 74"/>
                    <a:gd name="T8" fmla="*/ 13 w 44"/>
                    <a:gd name="T9" fmla="*/ 74 h 74"/>
                    <a:gd name="T10" fmla="*/ 7 w 44"/>
                    <a:gd name="T11" fmla="*/ 60 h 74"/>
                    <a:gd name="T12" fmla="*/ 3 w 44"/>
                    <a:gd name="T13" fmla="*/ 36 h 74"/>
                    <a:gd name="T14" fmla="*/ 13 w 44"/>
                    <a:gd name="T15" fmla="*/ 28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4" h="74">
                      <a:moveTo>
                        <a:pt x="13" y="28"/>
                      </a:moveTo>
                      <a:cubicBezTo>
                        <a:pt x="15" y="13"/>
                        <a:pt x="14" y="7"/>
                        <a:pt x="29" y="2"/>
                      </a:cubicBezTo>
                      <a:cubicBezTo>
                        <a:pt x="34" y="3"/>
                        <a:pt x="40" y="0"/>
                        <a:pt x="43" y="4"/>
                      </a:cubicBezTo>
                      <a:cubicBezTo>
                        <a:pt x="44" y="6"/>
                        <a:pt x="41" y="21"/>
                        <a:pt x="39" y="26"/>
                      </a:cubicBezTo>
                      <a:cubicBezTo>
                        <a:pt x="31" y="43"/>
                        <a:pt x="30" y="63"/>
                        <a:pt x="13" y="74"/>
                      </a:cubicBezTo>
                      <a:cubicBezTo>
                        <a:pt x="4" y="71"/>
                        <a:pt x="4" y="68"/>
                        <a:pt x="7" y="60"/>
                      </a:cubicBezTo>
                      <a:cubicBezTo>
                        <a:pt x="5" y="50"/>
                        <a:pt x="0" y="46"/>
                        <a:pt x="3" y="36"/>
                      </a:cubicBezTo>
                      <a:cubicBezTo>
                        <a:pt x="4" y="32"/>
                        <a:pt x="8" y="23"/>
                        <a:pt x="1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54" name="Freeform 50"/>
                <p:cNvSpPr>
                  <a:spLocks/>
                </p:cNvSpPr>
                <p:nvPr userDrawn="1"/>
              </p:nvSpPr>
              <p:spPr bwMode="ltGray">
                <a:xfrm>
                  <a:off x="2513" y="402"/>
                  <a:ext cx="21" cy="24"/>
                </a:xfrm>
                <a:custGeom>
                  <a:avLst/>
                  <a:gdLst>
                    <a:gd name="T0" fmla="*/ 7 w 20"/>
                    <a:gd name="T1" fmla="*/ 16 h 30"/>
                    <a:gd name="T2" fmla="*/ 5 w 20"/>
                    <a:gd name="T3" fmla="*/ 30 h 30"/>
                    <a:gd name="T4" fmla="*/ 7 w 20"/>
                    <a:gd name="T5" fmla="*/ 16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30">
                      <a:moveTo>
                        <a:pt x="7" y="16"/>
                      </a:moveTo>
                      <a:cubicBezTo>
                        <a:pt x="18" y="0"/>
                        <a:pt x="20" y="20"/>
                        <a:pt x="5" y="30"/>
                      </a:cubicBezTo>
                      <a:cubicBezTo>
                        <a:pt x="0" y="23"/>
                        <a:pt x="1" y="22"/>
                        <a:pt x="7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55" name="Freeform 51"/>
                <p:cNvSpPr>
                  <a:spLocks/>
                </p:cNvSpPr>
                <p:nvPr userDrawn="1"/>
              </p:nvSpPr>
              <p:spPr bwMode="ltGray">
                <a:xfrm>
                  <a:off x="333" y="169"/>
                  <a:ext cx="1015" cy="866"/>
                </a:xfrm>
                <a:custGeom>
                  <a:avLst/>
                  <a:gdLst>
                    <a:gd name="T0" fmla="*/ 481 w 682"/>
                    <a:gd name="T1" fmla="*/ 464 h 557"/>
                    <a:gd name="T2" fmla="*/ 486 w 682"/>
                    <a:gd name="T3" fmla="*/ 451 h 557"/>
                    <a:gd name="T4" fmla="*/ 500 w 682"/>
                    <a:gd name="T5" fmla="*/ 413 h 557"/>
                    <a:gd name="T6" fmla="*/ 309 w 682"/>
                    <a:gd name="T7" fmla="*/ 287 h 557"/>
                    <a:gd name="T8" fmla="*/ 282 w 682"/>
                    <a:gd name="T9" fmla="*/ 346 h 557"/>
                    <a:gd name="T10" fmla="*/ 303 w 682"/>
                    <a:gd name="T11" fmla="*/ 556 h 557"/>
                    <a:gd name="T12" fmla="*/ 282 w 682"/>
                    <a:gd name="T13" fmla="*/ 494 h 557"/>
                    <a:gd name="T14" fmla="*/ 242 w 682"/>
                    <a:gd name="T15" fmla="*/ 439 h 557"/>
                    <a:gd name="T16" fmla="*/ 245 w 682"/>
                    <a:gd name="T17" fmla="*/ 413 h 557"/>
                    <a:gd name="T18" fmla="*/ 247 w 682"/>
                    <a:gd name="T19" fmla="*/ 394 h 557"/>
                    <a:gd name="T20" fmla="*/ 220 w 682"/>
                    <a:gd name="T21" fmla="*/ 375 h 557"/>
                    <a:gd name="T22" fmla="*/ 194 w 682"/>
                    <a:gd name="T23" fmla="*/ 346 h 557"/>
                    <a:gd name="T24" fmla="*/ 148 w 682"/>
                    <a:gd name="T25" fmla="*/ 354 h 557"/>
                    <a:gd name="T26" fmla="*/ 126 w 682"/>
                    <a:gd name="T27" fmla="*/ 365 h 557"/>
                    <a:gd name="T28" fmla="*/ 78 w 682"/>
                    <a:gd name="T29" fmla="*/ 365 h 557"/>
                    <a:gd name="T30" fmla="*/ 22 w 682"/>
                    <a:gd name="T31" fmla="*/ 312 h 557"/>
                    <a:gd name="T32" fmla="*/ 11 w 682"/>
                    <a:gd name="T33" fmla="*/ 295 h 557"/>
                    <a:gd name="T34" fmla="*/ 0 w 682"/>
                    <a:gd name="T35" fmla="*/ 264 h 557"/>
                    <a:gd name="T36" fmla="*/ 24 w 682"/>
                    <a:gd name="T37" fmla="*/ 213 h 557"/>
                    <a:gd name="T38" fmla="*/ 32 w 682"/>
                    <a:gd name="T39" fmla="*/ 181 h 557"/>
                    <a:gd name="T40" fmla="*/ 51 w 682"/>
                    <a:gd name="T41" fmla="*/ 143 h 557"/>
                    <a:gd name="T42" fmla="*/ 81 w 682"/>
                    <a:gd name="T43" fmla="*/ 116 h 557"/>
                    <a:gd name="T44" fmla="*/ 167 w 682"/>
                    <a:gd name="T45" fmla="*/ 67 h 557"/>
                    <a:gd name="T46" fmla="*/ 220 w 682"/>
                    <a:gd name="T47" fmla="*/ 30 h 557"/>
                    <a:gd name="T48" fmla="*/ 258 w 682"/>
                    <a:gd name="T49" fmla="*/ 6 h 557"/>
                    <a:gd name="T50" fmla="*/ 363 w 682"/>
                    <a:gd name="T51" fmla="*/ 2 h 557"/>
                    <a:gd name="T52" fmla="*/ 398 w 682"/>
                    <a:gd name="T53" fmla="*/ 0 h 557"/>
                    <a:gd name="T54" fmla="*/ 384 w 682"/>
                    <a:gd name="T55" fmla="*/ 34 h 557"/>
                    <a:gd name="T56" fmla="*/ 443 w 682"/>
                    <a:gd name="T57" fmla="*/ 84 h 557"/>
                    <a:gd name="T58" fmla="*/ 497 w 682"/>
                    <a:gd name="T59" fmla="*/ 74 h 557"/>
                    <a:gd name="T60" fmla="*/ 529 w 682"/>
                    <a:gd name="T61" fmla="*/ 82 h 557"/>
                    <a:gd name="T62" fmla="*/ 559 w 682"/>
                    <a:gd name="T63" fmla="*/ 97 h 557"/>
                    <a:gd name="T64" fmla="*/ 572 w 682"/>
                    <a:gd name="T65" fmla="*/ 188 h 557"/>
                    <a:gd name="T66" fmla="*/ 572 w 682"/>
                    <a:gd name="T67" fmla="*/ 240 h 557"/>
                    <a:gd name="T68" fmla="*/ 599 w 682"/>
                    <a:gd name="T69" fmla="*/ 283 h 557"/>
                    <a:gd name="T70" fmla="*/ 645 w 682"/>
                    <a:gd name="T71" fmla="*/ 300 h 557"/>
                    <a:gd name="T72" fmla="*/ 680 w 682"/>
                    <a:gd name="T73" fmla="*/ 295 h 557"/>
                    <a:gd name="T74" fmla="*/ 664 w 682"/>
                    <a:gd name="T75" fmla="*/ 340 h 557"/>
                    <a:gd name="T76" fmla="*/ 599 w 682"/>
                    <a:gd name="T77" fmla="*/ 407 h 557"/>
                    <a:gd name="T78" fmla="*/ 548 w 682"/>
                    <a:gd name="T79" fmla="*/ 485 h 557"/>
                    <a:gd name="T80" fmla="*/ 556 w 682"/>
                    <a:gd name="T81" fmla="*/ 508 h 557"/>
                    <a:gd name="T82" fmla="*/ 435 w 682"/>
                    <a:gd name="T83" fmla="*/ 556 h 5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682" h="557">
                      <a:moveTo>
                        <a:pt x="435" y="556"/>
                      </a:moveTo>
                      <a:lnTo>
                        <a:pt x="481" y="464"/>
                      </a:lnTo>
                      <a:lnTo>
                        <a:pt x="473" y="449"/>
                      </a:lnTo>
                      <a:lnTo>
                        <a:pt x="486" y="451"/>
                      </a:lnTo>
                      <a:lnTo>
                        <a:pt x="495" y="441"/>
                      </a:lnTo>
                      <a:lnTo>
                        <a:pt x="500" y="413"/>
                      </a:lnTo>
                      <a:lnTo>
                        <a:pt x="500" y="371"/>
                      </a:lnTo>
                      <a:lnTo>
                        <a:pt x="309" y="287"/>
                      </a:lnTo>
                      <a:lnTo>
                        <a:pt x="296" y="308"/>
                      </a:lnTo>
                      <a:lnTo>
                        <a:pt x="282" y="346"/>
                      </a:lnTo>
                      <a:lnTo>
                        <a:pt x="396" y="557"/>
                      </a:lnTo>
                      <a:lnTo>
                        <a:pt x="303" y="556"/>
                      </a:lnTo>
                      <a:lnTo>
                        <a:pt x="304" y="536"/>
                      </a:lnTo>
                      <a:cubicBezTo>
                        <a:pt x="284" y="520"/>
                        <a:pt x="296" y="510"/>
                        <a:pt x="282" y="494"/>
                      </a:cubicBezTo>
                      <a:cubicBezTo>
                        <a:pt x="276" y="475"/>
                        <a:pt x="267" y="468"/>
                        <a:pt x="253" y="451"/>
                      </a:cubicBezTo>
                      <a:cubicBezTo>
                        <a:pt x="249" y="447"/>
                        <a:pt x="245" y="443"/>
                        <a:pt x="242" y="439"/>
                      </a:cubicBezTo>
                      <a:lnTo>
                        <a:pt x="237" y="432"/>
                      </a:lnTo>
                      <a:cubicBezTo>
                        <a:pt x="237" y="432"/>
                        <a:pt x="245" y="413"/>
                        <a:pt x="245" y="413"/>
                      </a:cubicBezTo>
                      <a:cubicBezTo>
                        <a:pt x="247" y="409"/>
                        <a:pt x="250" y="401"/>
                        <a:pt x="250" y="401"/>
                      </a:cubicBezTo>
                      <a:cubicBezTo>
                        <a:pt x="249" y="399"/>
                        <a:pt x="247" y="397"/>
                        <a:pt x="247" y="394"/>
                      </a:cubicBezTo>
                      <a:cubicBezTo>
                        <a:pt x="248" y="390"/>
                        <a:pt x="253" y="382"/>
                        <a:pt x="253" y="382"/>
                      </a:cubicBezTo>
                      <a:cubicBezTo>
                        <a:pt x="243" y="370"/>
                        <a:pt x="237" y="371"/>
                        <a:pt x="220" y="375"/>
                      </a:cubicBezTo>
                      <a:cubicBezTo>
                        <a:pt x="217" y="371"/>
                        <a:pt x="210" y="369"/>
                        <a:pt x="207" y="365"/>
                      </a:cubicBezTo>
                      <a:cubicBezTo>
                        <a:pt x="185" y="337"/>
                        <a:pt x="216" y="363"/>
                        <a:pt x="194" y="346"/>
                      </a:cubicBezTo>
                      <a:cubicBezTo>
                        <a:pt x="167" y="349"/>
                        <a:pt x="179" y="346"/>
                        <a:pt x="156" y="352"/>
                      </a:cubicBezTo>
                      <a:cubicBezTo>
                        <a:pt x="153" y="353"/>
                        <a:pt x="148" y="354"/>
                        <a:pt x="148" y="354"/>
                      </a:cubicBezTo>
                      <a:cubicBezTo>
                        <a:pt x="146" y="356"/>
                        <a:pt x="145" y="359"/>
                        <a:pt x="142" y="361"/>
                      </a:cubicBezTo>
                      <a:cubicBezTo>
                        <a:pt x="138" y="363"/>
                        <a:pt x="126" y="365"/>
                        <a:pt x="126" y="365"/>
                      </a:cubicBezTo>
                      <a:cubicBezTo>
                        <a:pt x="105" y="354"/>
                        <a:pt x="116" y="355"/>
                        <a:pt x="94" y="361"/>
                      </a:cubicBezTo>
                      <a:cubicBezTo>
                        <a:pt x="89" y="362"/>
                        <a:pt x="78" y="365"/>
                        <a:pt x="78" y="365"/>
                      </a:cubicBezTo>
                      <a:cubicBezTo>
                        <a:pt x="62" y="383"/>
                        <a:pt x="46" y="346"/>
                        <a:pt x="35" y="337"/>
                      </a:cubicBezTo>
                      <a:cubicBezTo>
                        <a:pt x="32" y="330"/>
                        <a:pt x="24" y="320"/>
                        <a:pt x="22" y="312"/>
                      </a:cubicBezTo>
                      <a:cubicBezTo>
                        <a:pt x="20" y="308"/>
                        <a:pt x="22" y="303"/>
                        <a:pt x="19" y="300"/>
                      </a:cubicBezTo>
                      <a:cubicBezTo>
                        <a:pt x="17" y="297"/>
                        <a:pt x="13" y="297"/>
                        <a:pt x="11" y="295"/>
                      </a:cubicBezTo>
                      <a:cubicBezTo>
                        <a:pt x="3" y="277"/>
                        <a:pt x="15" y="306"/>
                        <a:pt x="5" y="276"/>
                      </a:cubicBezTo>
                      <a:cubicBezTo>
                        <a:pt x="4" y="272"/>
                        <a:pt x="0" y="264"/>
                        <a:pt x="0" y="264"/>
                      </a:cubicBezTo>
                      <a:cubicBezTo>
                        <a:pt x="3" y="253"/>
                        <a:pt x="2" y="248"/>
                        <a:pt x="13" y="243"/>
                      </a:cubicBezTo>
                      <a:cubicBezTo>
                        <a:pt x="20" y="221"/>
                        <a:pt x="17" y="231"/>
                        <a:pt x="24" y="213"/>
                      </a:cubicBezTo>
                      <a:cubicBezTo>
                        <a:pt x="26" y="209"/>
                        <a:pt x="30" y="200"/>
                        <a:pt x="30" y="200"/>
                      </a:cubicBezTo>
                      <a:cubicBezTo>
                        <a:pt x="26" y="192"/>
                        <a:pt x="24" y="191"/>
                        <a:pt x="32" y="181"/>
                      </a:cubicBezTo>
                      <a:cubicBezTo>
                        <a:pt x="36" y="177"/>
                        <a:pt x="43" y="169"/>
                        <a:pt x="43" y="169"/>
                      </a:cubicBezTo>
                      <a:cubicBezTo>
                        <a:pt x="37" y="155"/>
                        <a:pt x="36" y="153"/>
                        <a:pt x="51" y="143"/>
                      </a:cubicBezTo>
                      <a:cubicBezTo>
                        <a:pt x="56" y="140"/>
                        <a:pt x="67" y="135"/>
                        <a:pt x="67" y="135"/>
                      </a:cubicBezTo>
                      <a:cubicBezTo>
                        <a:pt x="73" y="129"/>
                        <a:pt x="75" y="122"/>
                        <a:pt x="81" y="116"/>
                      </a:cubicBezTo>
                      <a:cubicBezTo>
                        <a:pt x="89" y="107"/>
                        <a:pt x="102" y="105"/>
                        <a:pt x="113" y="99"/>
                      </a:cubicBezTo>
                      <a:cubicBezTo>
                        <a:pt x="125" y="85"/>
                        <a:pt x="149" y="76"/>
                        <a:pt x="167" y="67"/>
                      </a:cubicBezTo>
                      <a:cubicBezTo>
                        <a:pt x="174" y="59"/>
                        <a:pt x="175" y="50"/>
                        <a:pt x="188" y="46"/>
                      </a:cubicBezTo>
                      <a:cubicBezTo>
                        <a:pt x="198" y="39"/>
                        <a:pt x="208" y="36"/>
                        <a:pt x="220" y="30"/>
                      </a:cubicBezTo>
                      <a:cubicBezTo>
                        <a:pt x="223" y="28"/>
                        <a:pt x="228" y="25"/>
                        <a:pt x="228" y="25"/>
                      </a:cubicBezTo>
                      <a:cubicBezTo>
                        <a:pt x="237" y="16"/>
                        <a:pt x="245" y="10"/>
                        <a:pt x="258" y="6"/>
                      </a:cubicBezTo>
                      <a:cubicBezTo>
                        <a:pt x="269" y="31"/>
                        <a:pt x="301" y="6"/>
                        <a:pt x="320" y="4"/>
                      </a:cubicBezTo>
                      <a:cubicBezTo>
                        <a:pt x="334" y="3"/>
                        <a:pt x="349" y="3"/>
                        <a:pt x="363" y="2"/>
                      </a:cubicBezTo>
                      <a:cubicBezTo>
                        <a:pt x="369" y="3"/>
                        <a:pt x="376" y="5"/>
                        <a:pt x="382" y="4"/>
                      </a:cubicBezTo>
                      <a:cubicBezTo>
                        <a:pt x="387" y="4"/>
                        <a:pt x="398" y="0"/>
                        <a:pt x="398" y="0"/>
                      </a:cubicBezTo>
                      <a:cubicBezTo>
                        <a:pt x="415" y="8"/>
                        <a:pt x="406" y="16"/>
                        <a:pt x="400" y="30"/>
                      </a:cubicBezTo>
                      <a:cubicBezTo>
                        <a:pt x="398" y="34"/>
                        <a:pt x="384" y="34"/>
                        <a:pt x="384" y="34"/>
                      </a:cubicBezTo>
                      <a:cubicBezTo>
                        <a:pt x="379" y="47"/>
                        <a:pt x="398" y="51"/>
                        <a:pt x="411" y="55"/>
                      </a:cubicBezTo>
                      <a:cubicBezTo>
                        <a:pt x="419" y="72"/>
                        <a:pt x="421" y="79"/>
                        <a:pt x="443" y="84"/>
                      </a:cubicBezTo>
                      <a:cubicBezTo>
                        <a:pt x="461" y="71"/>
                        <a:pt x="435" y="65"/>
                        <a:pt x="468" y="57"/>
                      </a:cubicBezTo>
                      <a:cubicBezTo>
                        <a:pt x="482" y="61"/>
                        <a:pt x="485" y="70"/>
                        <a:pt x="497" y="74"/>
                      </a:cubicBezTo>
                      <a:cubicBezTo>
                        <a:pt x="505" y="76"/>
                        <a:pt x="513" y="78"/>
                        <a:pt x="521" y="80"/>
                      </a:cubicBezTo>
                      <a:cubicBezTo>
                        <a:pt x="524" y="81"/>
                        <a:pt x="529" y="82"/>
                        <a:pt x="529" y="82"/>
                      </a:cubicBezTo>
                      <a:cubicBezTo>
                        <a:pt x="547" y="78"/>
                        <a:pt x="547" y="76"/>
                        <a:pt x="562" y="84"/>
                      </a:cubicBezTo>
                      <a:cubicBezTo>
                        <a:pt x="566" y="95"/>
                        <a:pt x="565" y="86"/>
                        <a:pt x="559" y="97"/>
                      </a:cubicBezTo>
                      <a:cubicBezTo>
                        <a:pt x="557" y="101"/>
                        <a:pt x="554" y="110"/>
                        <a:pt x="554" y="110"/>
                      </a:cubicBezTo>
                      <a:cubicBezTo>
                        <a:pt x="556" y="132"/>
                        <a:pt x="556" y="168"/>
                        <a:pt x="572" y="188"/>
                      </a:cubicBezTo>
                      <a:cubicBezTo>
                        <a:pt x="568" y="198"/>
                        <a:pt x="564" y="208"/>
                        <a:pt x="562" y="219"/>
                      </a:cubicBezTo>
                      <a:cubicBezTo>
                        <a:pt x="564" y="227"/>
                        <a:pt x="569" y="233"/>
                        <a:pt x="572" y="240"/>
                      </a:cubicBezTo>
                      <a:cubicBezTo>
                        <a:pt x="573" y="247"/>
                        <a:pt x="572" y="254"/>
                        <a:pt x="575" y="259"/>
                      </a:cubicBezTo>
                      <a:cubicBezTo>
                        <a:pt x="577" y="263"/>
                        <a:pt x="595" y="272"/>
                        <a:pt x="599" y="283"/>
                      </a:cubicBezTo>
                      <a:cubicBezTo>
                        <a:pt x="594" y="295"/>
                        <a:pt x="603" y="306"/>
                        <a:pt x="618" y="310"/>
                      </a:cubicBezTo>
                      <a:cubicBezTo>
                        <a:pt x="630" y="307"/>
                        <a:pt x="638" y="308"/>
                        <a:pt x="645" y="300"/>
                      </a:cubicBezTo>
                      <a:cubicBezTo>
                        <a:pt x="660" y="302"/>
                        <a:pt x="663" y="303"/>
                        <a:pt x="672" y="293"/>
                      </a:cubicBezTo>
                      <a:cubicBezTo>
                        <a:pt x="675" y="294"/>
                        <a:pt x="679" y="293"/>
                        <a:pt x="680" y="295"/>
                      </a:cubicBezTo>
                      <a:cubicBezTo>
                        <a:pt x="682" y="301"/>
                        <a:pt x="674" y="321"/>
                        <a:pt x="672" y="327"/>
                      </a:cubicBezTo>
                      <a:cubicBezTo>
                        <a:pt x="668" y="340"/>
                        <a:pt x="671" y="326"/>
                        <a:pt x="664" y="340"/>
                      </a:cubicBezTo>
                      <a:cubicBezTo>
                        <a:pt x="652" y="360"/>
                        <a:pt x="646" y="381"/>
                        <a:pt x="621" y="394"/>
                      </a:cubicBezTo>
                      <a:cubicBezTo>
                        <a:pt x="614" y="402"/>
                        <a:pt x="609" y="402"/>
                        <a:pt x="599" y="407"/>
                      </a:cubicBezTo>
                      <a:cubicBezTo>
                        <a:pt x="590" y="418"/>
                        <a:pt x="579" y="429"/>
                        <a:pt x="567" y="439"/>
                      </a:cubicBezTo>
                      <a:cubicBezTo>
                        <a:pt x="560" y="454"/>
                        <a:pt x="555" y="470"/>
                        <a:pt x="548" y="485"/>
                      </a:cubicBezTo>
                      <a:cubicBezTo>
                        <a:pt x="549" y="489"/>
                        <a:pt x="550" y="492"/>
                        <a:pt x="551" y="496"/>
                      </a:cubicBezTo>
                      <a:cubicBezTo>
                        <a:pt x="552" y="500"/>
                        <a:pt x="556" y="508"/>
                        <a:pt x="556" y="508"/>
                      </a:cubicBezTo>
                      <a:cubicBezTo>
                        <a:pt x="559" y="524"/>
                        <a:pt x="562" y="546"/>
                        <a:pt x="576" y="557"/>
                      </a:cubicBezTo>
                      <a:lnTo>
                        <a:pt x="435" y="55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56" name="Freeform 52"/>
                <p:cNvSpPr>
                  <a:spLocks/>
                </p:cNvSpPr>
                <p:nvPr userDrawn="1"/>
              </p:nvSpPr>
              <p:spPr bwMode="ltGray">
                <a:xfrm>
                  <a:off x="727" y="495"/>
                  <a:ext cx="382" cy="540"/>
                </a:xfrm>
                <a:custGeom>
                  <a:avLst/>
                  <a:gdLst>
                    <a:gd name="T0" fmla="*/ 243 w 257"/>
                    <a:gd name="T1" fmla="*/ 347 h 347"/>
                    <a:gd name="T2" fmla="*/ 233 w 257"/>
                    <a:gd name="T3" fmla="*/ 301 h 347"/>
                    <a:gd name="T4" fmla="*/ 217 w 257"/>
                    <a:gd name="T5" fmla="*/ 288 h 347"/>
                    <a:gd name="T6" fmla="*/ 215 w 257"/>
                    <a:gd name="T7" fmla="*/ 269 h 347"/>
                    <a:gd name="T8" fmla="*/ 209 w 257"/>
                    <a:gd name="T9" fmla="*/ 254 h 347"/>
                    <a:gd name="T10" fmla="*/ 209 w 257"/>
                    <a:gd name="T11" fmla="*/ 229 h 347"/>
                    <a:gd name="T12" fmla="*/ 207 w 257"/>
                    <a:gd name="T13" fmla="*/ 214 h 347"/>
                    <a:gd name="T14" fmla="*/ 228 w 257"/>
                    <a:gd name="T15" fmla="*/ 202 h 347"/>
                    <a:gd name="T16" fmla="*/ 257 w 257"/>
                    <a:gd name="T17" fmla="*/ 197 h 347"/>
                    <a:gd name="T18" fmla="*/ 257 w 257"/>
                    <a:gd name="T19" fmla="*/ 136 h 347"/>
                    <a:gd name="T20" fmla="*/ 54 w 257"/>
                    <a:gd name="T21" fmla="*/ 96 h 347"/>
                    <a:gd name="T22" fmla="*/ 32 w 257"/>
                    <a:gd name="T23" fmla="*/ 98 h 347"/>
                    <a:gd name="T24" fmla="*/ 16 w 257"/>
                    <a:gd name="T25" fmla="*/ 102 h 347"/>
                    <a:gd name="T26" fmla="*/ 0 w 257"/>
                    <a:gd name="T27" fmla="*/ 149 h 347"/>
                    <a:gd name="T28" fmla="*/ 93 w 257"/>
                    <a:gd name="T29" fmla="*/ 346 h 347"/>
                    <a:gd name="T30" fmla="*/ 243 w 257"/>
                    <a:gd name="T31" fmla="*/ 347 h 3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257" h="347">
                      <a:moveTo>
                        <a:pt x="243" y="347"/>
                      </a:moveTo>
                      <a:lnTo>
                        <a:pt x="233" y="301"/>
                      </a:lnTo>
                      <a:lnTo>
                        <a:pt x="217" y="288"/>
                      </a:lnTo>
                      <a:lnTo>
                        <a:pt x="215" y="269"/>
                      </a:lnTo>
                      <a:lnTo>
                        <a:pt x="209" y="254"/>
                      </a:lnTo>
                      <a:lnTo>
                        <a:pt x="209" y="229"/>
                      </a:lnTo>
                      <a:lnTo>
                        <a:pt x="207" y="214"/>
                      </a:lnTo>
                      <a:lnTo>
                        <a:pt x="228" y="202"/>
                      </a:lnTo>
                      <a:lnTo>
                        <a:pt x="257" y="197"/>
                      </a:lnTo>
                      <a:lnTo>
                        <a:pt x="257" y="136"/>
                      </a:lnTo>
                      <a:cubicBezTo>
                        <a:pt x="209" y="119"/>
                        <a:pt x="13" y="0"/>
                        <a:pt x="54" y="96"/>
                      </a:cubicBezTo>
                      <a:cubicBezTo>
                        <a:pt x="36" y="106"/>
                        <a:pt x="57" y="97"/>
                        <a:pt x="32" y="98"/>
                      </a:cubicBezTo>
                      <a:cubicBezTo>
                        <a:pt x="27" y="99"/>
                        <a:pt x="16" y="102"/>
                        <a:pt x="16" y="102"/>
                      </a:cubicBezTo>
                      <a:lnTo>
                        <a:pt x="0" y="149"/>
                      </a:lnTo>
                      <a:lnTo>
                        <a:pt x="93" y="346"/>
                      </a:lnTo>
                      <a:lnTo>
                        <a:pt x="243" y="347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hlink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57" name="Freeform 53"/>
                <p:cNvSpPr>
                  <a:spLocks/>
                </p:cNvSpPr>
                <p:nvPr userDrawn="1"/>
              </p:nvSpPr>
              <p:spPr bwMode="ltGray">
                <a:xfrm>
                  <a:off x="1400" y="896"/>
                  <a:ext cx="16" cy="29"/>
                </a:xfrm>
                <a:custGeom>
                  <a:avLst/>
                  <a:gdLst>
                    <a:gd name="T0" fmla="*/ 7 w 19"/>
                    <a:gd name="T1" fmla="*/ 25 h 37"/>
                    <a:gd name="T2" fmla="*/ 19 w 19"/>
                    <a:gd name="T3" fmla="*/ 21 h 37"/>
                    <a:gd name="T4" fmla="*/ 7 w 19"/>
                    <a:gd name="T5" fmla="*/ 25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9" h="37">
                      <a:moveTo>
                        <a:pt x="7" y="25"/>
                      </a:moveTo>
                      <a:cubicBezTo>
                        <a:pt x="0" y="4"/>
                        <a:pt x="12" y="0"/>
                        <a:pt x="19" y="21"/>
                      </a:cubicBezTo>
                      <a:cubicBezTo>
                        <a:pt x="14" y="37"/>
                        <a:pt x="18" y="36"/>
                        <a:pt x="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58" name="Freeform 54"/>
                <p:cNvSpPr>
                  <a:spLocks/>
                </p:cNvSpPr>
                <p:nvPr userDrawn="1"/>
              </p:nvSpPr>
              <p:spPr bwMode="ltGray">
                <a:xfrm>
                  <a:off x="1379" y="617"/>
                  <a:ext cx="21" cy="17"/>
                </a:xfrm>
                <a:custGeom>
                  <a:avLst/>
                  <a:gdLst>
                    <a:gd name="T0" fmla="*/ 12 w 22"/>
                    <a:gd name="T1" fmla="*/ 12 h 20"/>
                    <a:gd name="T2" fmla="*/ 16 w 22"/>
                    <a:gd name="T3" fmla="*/ 0 h 20"/>
                    <a:gd name="T4" fmla="*/ 20 w 22"/>
                    <a:gd name="T5" fmla="*/ 12 h 20"/>
                    <a:gd name="T6" fmla="*/ 8 w 22"/>
                    <a:gd name="T7" fmla="*/ 20 h 20"/>
                    <a:gd name="T8" fmla="*/ 12 w 22"/>
                    <a:gd name="T9" fmla="*/ 12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0">
                      <a:moveTo>
                        <a:pt x="12" y="12"/>
                      </a:moveTo>
                      <a:cubicBezTo>
                        <a:pt x="13" y="8"/>
                        <a:pt x="12" y="0"/>
                        <a:pt x="16" y="0"/>
                      </a:cubicBezTo>
                      <a:cubicBezTo>
                        <a:pt x="20" y="0"/>
                        <a:pt x="22" y="8"/>
                        <a:pt x="20" y="12"/>
                      </a:cubicBezTo>
                      <a:cubicBezTo>
                        <a:pt x="18" y="16"/>
                        <a:pt x="12" y="17"/>
                        <a:pt x="8" y="20"/>
                      </a:cubicBezTo>
                      <a:cubicBezTo>
                        <a:pt x="3" y="5"/>
                        <a:pt x="0" y="6"/>
                        <a:pt x="12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59" name="Freeform 55"/>
                <p:cNvSpPr>
                  <a:spLocks/>
                </p:cNvSpPr>
                <p:nvPr userDrawn="1"/>
              </p:nvSpPr>
              <p:spPr bwMode="ltGray">
                <a:xfrm>
                  <a:off x="453" y="275"/>
                  <a:ext cx="58" cy="24"/>
                </a:xfrm>
                <a:custGeom>
                  <a:avLst/>
                  <a:gdLst>
                    <a:gd name="T0" fmla="*/ 24 w 57"/>
                    <a:gd name="T1" fmla="*/ 18 h 30"/>
                    <a:gd name="T2" fmla="*/ 32 w 57"/>
                    <a:gd name="T3" fmla="*/ 6 h 30"/>
                    <a:gd name="T4" fmla="*/ 36 w 57"/>
                    <a:gd name="T5" fmla="*/ 30 h 30"/>
                    <a:gd name="T6" fmla="*/ 24 w 57"/>
                    <a:gd name="T7" fmla="*/ 18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7" h="30">
                      <a:moveTo>
                        <a:pt x="24" y="18"/>
                      </a:moveTo>
                      <a:cubicBezTo>
                        <a:pt x="0" y="10"/>
                        <a:pt x="9" y="0"/>
                        <a:pt x="32" y="6"/>
                      </a:cubicBezTo>
                      <a:cubicBezTo>
                        <a:pt x="46" y="15"/>
                        <a:pt x="57" y="23"/>
                        <a:pt x="36" y="30"/>
                      </a:cubicBezTo>
                      <a:cubicBezTo>
                        <a:pt x="21" y="25"/>
                        <a:pt x="24" y="30"/>
                        <a:pt x="24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60" name="Freeform 56"/>
                <p:cNvSpPr>
                  <a:spLocks/>
                </p:cNvSpPr>
                <p:nvPr userDrawn="1"/>
              </p:nvSpPr>
              <p:spPr bwMode="ltGray">
                <a:xfrm>
                  <a:off x="1161" y="50"/>
                  <a:ext cx="691" cy="569"/>
                </a:xfrm>
                <a:custGeom>
                  <a:avLst/>
                  <a:gdLst>
                    <a:gd name="T0" fmla="*/ 473 w 693"/>
                    <a:gd name="T1" fmla="*/ 464 h 696"/>
                    <a:gd name="T2" fmla="*/ 393 w 693"/>
                    <a:gd name="T3" fmla="*/ 452 h 696"/>
                    <a:gd name="T4" fmla="*/ 325 w 693"/>
                    <a:gd name="T5" fmla="*/ 412 h 696"/>
                    <a:gd name="T6" fmla="*/ 265 w 693"/>
                    <a:gd name="T7" fmla="*/ 400 h 696"/>
                    <a:gd name="T8" fmla="*/ 237 w 693"/>
                    <a:gd name="T9" fmla="*/ 416 h 696"/>
                    <a:gd name="T10" fmla="*/ 261 w 693"/>
                    <a:gd name="T11" fmla="*/ 428 h 696"/>
                    <a:gd name="T12" fmla="*/ 293 w 693"/>
                    <a:gd name="T13" fmla="*/ 468 h 696"/>
                    <a:gd name="T14" fmla="*/ 321 w 693"/>
                    <a:gd name="T15" fmla="*/ 476 h 696"/>
                    <a:gd name="T16" fmla="*/ 333 w 693"/>
                    <a:gd name="T17" fmla="*/ 536 h 696"/>
                    <a:gd name="T18" fmla="*/ 313 w 693"/>
                    <a:gd name="T19" fmla="*/ 552 h 696"/>
                    <a:gd name="T20" fmla="*/ 261 w 693"/>
                    <a:gd name="T21" fmla="*/ 616 h 696"/>
                    <a:gd name="T22" fmla="*/ 225 w 693"/>
                    <a:gd name="T23" fmla="*/ 628 h 696"/>
                    <a:gd name="T24" fmla="*/ 97 w 693"/>
                    <a:gd name="T25" fmla="*/ 696 h 696"/>
                    <a:gd name="T26" fmla="*/ 77 w 693"/>
                    <a:gd name="T27" fmla="*/ 616 h 696"/>
                    <a:gd name="T28" fmla="*/ 45 w 693"/>
                    <a:gd name="T29" fmla="*/ 524 h 696"/>
                    <a:gd name="T30" fmla="*/ 33 w 693"/>
                    <a:gd name="T31" fmla="*/ 448 h 696"/>
                    <a:gd name="T32" fmla="*/ 53 w 693"/>
                    <a:gd name="T33" fmla="*/ 344 h 696"/>
                    <a:gd name="T34" fmla="*/ 17 w 693"/>
                    <a:gd name="T35" fmla="*/ 392 h 696"/>
                    <a:gd name="T36" fmla="*/ 81 w 693"/>
                    <a:gd name="T37" fmla="*/ 280 h 696"/>
                    <a:gd name="T38" fmla="*/ 113 w 693"/>
                    <a:gd name="T39" fmla="*/ 204 h 696"/>
                    <a:gd name="T40" fmla="*/ 37 w 693"/>
                    <a:gd name="T41" fmla="*/ 204 h 696"/>
                    <a:gd name="T42" fmla="*/ 1 w 693"/>
                    <a:gd name="T43" fmla="*/ 196 h 696"/>
                    <a:gd name="T44" fmla="*/ 25 w 693"/>
                    <a:gd name="T45" fmla="*/ 140 h 696"/>
                    <a:gd name="T46" fmla="*/ 97 w 693"/>
                    <a:gd name="T47" fmla="*/ 112 h 696"/>
                    <a:gd name="T48" fmla="*/ 221 w 693"/>
                    <a:gd name="T49" fmla="*/ 124 h 696"/>
                    <a:gd name="T50" fmla="*/ 229 w 693"/>
                    <a:gd name="T51" fmla="*/ 64 h 696"/>
                    <a:gd name="T52" fmla="*/ 261 w 693"/>
                    <a:gd name="T53" fmla="*/ 0 h 696"/>
                    <a:gd name="T54" fmla="*/ 357 w 693"/>
                    <a:gd name="T55" fmla="*/ 44 h 696"/>
                    <a:gd name="T56" fmla="*/ 329 w 693"/>
                    <a:gd name="T57" fmla="*/ 88 h 696"/>
                    <a:gd name="T58" fmla="*/ 301 w 693"/>
                    <a:gd name="T59" fmla="*/ 176 h 696"/>
                    <a:gd name="T60" fmla="*/ 361 w 693"/>
                    <a:gd name="T61" fmla="*/ 192 h 696"/>
                    <a:gd name="T62" fmla="*/ 373 w 693"/>
                    <a:gd name="T63" fmla="*/ 136 h 696"/>
                    <a:gd name="T64" fmla="*/ 417 w 693"/>
                    <a:gd name="T65" fmla="*/ 92 h 696"/>
                    <a:gd name="T66" fmla="*/ 497 w 693"/>
                    <a:gd name="T67" fmla="*/ 88 h 696"/>
                    <a:gd name="T68" fmla="*/ 529 w 693"/>
                    <a:gd name="T69" fmla="*/ 52 h 696"/>
                    <a:gd name="T70" fmla="*/ 541 w 693"/>
                    <a:gd name="T71" fmla="*/ 460 h 6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693" h="696">
                      <a:moveTo>
                        <a:pt x="541" y="460"/>
                      </a:moveTo>
                      <a:lnTo>
                        <a:pt x="473" y="464"/>
                      </a:lnTo>
                      <a:lnTo>
                        <a:pt x="441" y="452"/>
                      </a:lnTo>
                      <a:lnTo>
                        <a:pt x="393" y="452"/>
                      </a:lnTo>
                      <a:cubicBezTo>
                        <a:pt x="365" y="448"/>
                        <a:pt x="360" y="444"/>
                        <a:pt x="337" y="436"/>
                      </a:cubicBezTo>
                      <a:cubicBezTo>
                        <a:pt x="336" y="432"/>
                        <a:pt x="330" y="413"/>
                        <a:pt x="325" y="412"/>
                      </a:cubicBezTo>
                      <a:cubicBezTo>
                        <a:pt x="317" y="411"/>
                        <a:pt x="301" y="420"/>
                        <a:pt x="301" y="420"/>
                      </a:cubicBezTo>
                      <a:cubicBezTo>
                        <a:pt x="289" y="412"/>
                        <a:pt x="277" y="408"/>
                        <a:pt x="265" y="400"/>
                      </a:cubicBezTo>
                      <a:cubicBezTo>
                        <a:pt x="252" y="380"/>
                        <a:pt x="256" y="356"/>
                        <a:pt x="233" y="348"/>
                      </a:cubicBezTo>
                      <a:cubicBezTo>
                        <a:pt x="217" y="372"/>
                        <a:pt x="221" y="392"/>
                        <a:pt x="237" y="416"/>
                      </a:cubicBezTo>
                      <a:cubicBezTo>
                        <a:pt x="234" y="428"/>
                        <a:pt x="228" y="445"/>
                        <a:pt x="237" y="444"/>
                      </a:cubicBezTo>
                      <a:cubicBezTo>
                        <a:pt x="247" y="443"/>
                        <a:pt x="261" y="428"/>
                        <a:pt x="261" y="428"/>
                      </a:cubicBezTo>
                      <a:cubicBezTo>
                        <a:pt x="258" y="450"/>
                        <a:pt x="243" y="475"/>
                        <a:pt x="269" y="484"/>
                      </a:cubicBezTo>
                      <a:cubicBezTo>
                        <a:pt x="277" y="479"/>
                        <a:pt x="288" y="476"/>
                        <a:pt x="293" y="468"/>
                      </a:cubicBezTo>
                      <a:cubicBezTo>
                        <a:pt x="302" y="454"/>
                        <a:pt x="303" y="446"/>
                        <a:pt x="317" y="436"/>
                      </a:cubicBezTo>
                      <a:cubicBezTo>
                        <a:pt x="315" y="448"/>
                        <a:pt x="306" y="467"/>
                        <a:pt x="321" y="476"/>
                      </a:cubicBezTo>
                      <a:cubicBezTo>
                        <a:pt x="328" y="480"/>
                        <a:pt x="345" y="484"/>
                        <a:pt x="345" y="484"/>
                      </a:cubicBezTo>
                      <a:cubicBezTo>
                        <a:pt x="382" y="472"/>
                        <a:pt x="347" y="527"/>
                        <a:pt x="333" y="536"/>
                      </a:cubicBezTo>
                      <a:cubicBezTo>
                        <a:pt x="330" y="540"/>
                        <a:pt x="329" y="545"/>
                        <a:pt x="325" y="548"/>
                      </a:cubicBezTo>
                      <a:cubicBezTo>
                        <a:pt x="322" y="551"/>
                        <a:pt x="316" y="549"/>
                        <a:pt x="313" y="552"/>
                      </a:cubicBezTo>
                      <a:cubicBezTo>
                        <a:pt x="300" y="565"/>
                        <a:pt x="320" y="575"/>
                        <a:pt x="293" y="584"/>
                      </a:cubicBezTo>
                      <a:cubicBezTo>
                        <a:pt x="286" y="595"/>
                        <a:pt x="272" y="610"/>
                        <a:pt x="261" y="616"/>
                      </a:cubicBezTo>
                      <a:cubicBezTo>
                        <a:pt x="254" y="620"/>
                        <a:pt x="245" y="621"/>
                        <a:pt x="237" y="624"/>
                      </a:cubicBezTo>
                      <a:cubicBezTo>
                        <a:pt x="233" y="625"/>
                        <a:pt x="225" y="628"/>
                        <a:pt x="225" y="628"/>
                      </a:cubicBezTo>
                      <a:cubicBezTo>
                        <a:pt x="215" y="659"/>
                        <a:pt x="212" y="652"/>
                        <a:pt x="173" y="656"/>
                      </a:cubicBezTo>
                      <a:cubicBezTo>
                        <a:pt x="140" y="667"/>
                        <a:pt x="132" y="687"/>
                        <a:pt x="97" y="696"/>
                      </a:cubicBezTo>
                      <a:cubicBezTo>
                        <a:pt x="77" y="691"/>
                        <a:pt x="75" y="687"/>
                        <a:pt x="81" y="668"/>
                      </a:cubicBezTo>
                      <a:cubicBezTo>
                        <a:pt x="77" y="646"/>
                        <a:pt x="72" y="639"/>
                        <a:pt x="77" y="616"/>
                      </a:cubicBezTo>
                      <a:cubicBezTo>
                        <a:pt x="73" y="598"/>
                        <a:pt x="71" y="587"/>
                        <a:pt x="61" y="572"/>
                      </a:cubicBezTo>
                      <a:cubicBezTo>
                        <a:pt x="58" y="551"/>
                        <a:pt x="51" y="543"/>
                        <a:pt x="45" y="524"/>
                      </a:cubicBezTo>
                      <a:cubicBezTo>
                        <a:pt x="52" y="502"/>
                        <a:pt x="58" y="496"/>
                        <a:pt x="49" y="472"/>
                      </a:cubicBezTo>
                      <a:cubicBezTo>
                        <a:pt x="46" y="463"/>
                        <a:pt x="33" y="448"/>
                        <a:pt x="33" y="448"/>
                      </a:cubicBezTo>
                      <a:cubicBezTo>
                        <a:pt x="42" y="422"/>
                        <a:pt x="42" y="408"/>
                        <a:pt x="33" y="380"/>
                      </a:cubicBezTo>
                      <a:cubicBezTo>
                        <a:pt x="49" y="369"/>
                        <a:pt x="48" y="362"/>
                        <a:pt x="53" y="344"/>
                      </a:cubicBezTo>
                      <a:cubicBezTo>
                        <a:pt x="47" y="327"/>
                        <a:pt x="49" y="308"/>
                        <a:pt x="33" y="332"/>
                      </a:cubicBezTo>
                      <a:cubicBezTo>
                        <a:pt x="40" y="353"/>
                        <a:pt x="29" y="374"/>
                        <a:pt x="17" y="392"/>
                      </a:cubicBezTo>
                      <a:cubicBezTo>
                        <a:pt x="6" y="360"/>
                        <a:pt x="10" y="340"/>
                        <a:pt x="13" y="304"/>
                      </a:cubicBezTo>
                      <a:cubicBezTo>
                        <a:pt x="44" y="314"/>
                        <a:pt x="54" y="289"/>
                        <a:pt x="81" y="280"/>
                      </a:cubicBezTo>
                      <a:cubicBezTo>
                        <a:pt x="94" y="261"/>
                        <a:pt x="85" y="242"/>
                        <a:pt x="105" y="228"/>
                      </a:cubicBezTo>
                      <a:cubicBezTo>
                        <a:pt x="108" y="220"/>
                        <a:pt x="110" y="212"/>
                        <a:pt x="113" y="204"/>
                      </a:cubicBezTo>
                      <a:cubicBezTo>
                        <a:pt x="116" y="196"/>
                        <a:pt x="89" y="196"/>
                        <a:pt x="89" y="196"/>
                      </a:cubicBezTo>
                      <a:cubicBezTo>
                        <a:pt x="81" y="221"/>
                        <a:pt x="58" y="211"/>
                        <a:pt x="37" y="204"/>
                      </a:cubicBezTo>
                      <a:cubicBezTo>
                        <a:pt x="33" y="207"/>
                        <a:pt x="30" y="213"/>
                        <a:pt x="25" y="212"/>
                      </a:cubicBezTo>
                      <a:cubicBezTo>
                        <a:pt x="16" y="210"/>
                        <a:pt x="1" y="196"/>
                        <a:pt x="1" y="196"/>
                      </a:cubicBezTo>
                      <a:cubicBezTo>
                        <a:pt x="4" y="186"/>
                        <a:pt x="4" y="174"/>
                        <a:pt x="9" y="164"/>
                      </a:cubicBezTo>
                      <a:cubicBezTo>
                        <a:pt x="13" y="155"/>
                        <a:pt x="25" y="140"/>
                        <a:pt x="25" y="140"/>
                      </a:cubicBezTo>
                      <a:cubicBezTo>
                        <a:pt x="0" y="132"/>
                        <a:pt x="25" y="128"/>
                        <a:pt x="37" y="124"/>
                      </a:cubicBezTo>
                      <a:cubicBezTo>
                        <a:pt x="58" y="131"/>
                        <a:pt x="75" y="116"/>
                        <a:pt x="97" y="112"/>
                      </a:cubicBezTo>
                      <a:cubicBezTo>
                        <a:pt x="135" y="87"/>
                        <a:pt x="159" y="122"/>
                        <a:pt x="197" y="132"/>
                      </a:cubicBezTo>
                      <a:cubicBezTo>
                        <a:pt x="205" y="129"/>
                        <a:pt x="213" y="127"/>
                        <a:pt x="221" y="124"/>
                      </a:cubicBezTo>
                      <a:cubicBezTo>
                        <a:pt x="225" y="123"/>
                        <a:pt x="226" y="147"/>
                        <a:pt x="233" y="120"/>
                      </a:cubicBezTo>
                      <a:lnTo>
                        <a:pt x="229" y="64"/>
                      </a:lnTo>
                      <a:lnTo>
                        <a:pt x="209" y="40"/>
                      </a:lnTo>
                      <a:cubicBezTo>
                        <a:pt x="243" y="21"/>
                        <a:pt x="240" y="21"/>
                        <a:pt x="261" y="0"/>
                      </a:cubicBezTo>
                      <a:cubicBezTo>
                        <a:pt x="297" y="16"/>
                        <a:pt x="333" y="32"/>
                        <a:pt x="369" y="48"/>
                      </a:cubicBezTo>
                      <a:cubicBezTo>
                        <a:pt x="373" y="50"/>
                        <a:pt x="361" y="44"/>
                        <a:pt x="357" y="44"/>
                      </a:cubicBezTo>
                      <a:cubicBezTo>
                        <a:pt x="349" y="45"/>
                        <a:pt x="333" y="52"/>
                        <a:pt x="333" y="52"/>
                      </a:cubicBezTo>
                      <a:cubicBezTo>
                        <a:pt x="322" y="68"/>
                        <a:pt x="318" y="71"/>
                        <a:pt x="329" y="88"/>
                      </a:cubicBezTo>
                      <a:cubicBezTo>
                        <a:pt x="308" y="119"/>
                        <a:pt x="323" y="118"/>
                        <a:pt x="333" y="148"/>
                      </a:cubicBezTo>
                      <a:cubicBezTo>
                        <a:pt x="320" y="157"/>
                        <a:pt x="314" y="167"/>
                        <a:pt x="301" y="176"/>
                      </a:cubicBezTo>
                      <a:cubicBezTo>
                        <a:pt x="306" y="213"/>
                        <a:pt x="303" y="213"/>
                        <a:pt x="337" y="220"/>
                      </a:cubicBezTo>
                      <a:cubicBezTo>
                        <a:pt x="358" y="216"/>
                        <a:pt x="368" y="214"/>
                        <a:pt x="361" y="192"/>
                      </a:cubicBezTo>
                      <a:cubicBezTo>
                        <a:pt x="362" y="177"/>
                        <a:pt x="362" y="162"/>
                        <a:pt x="365" y="148"/>
                      </a:cubicBezTo>
                      <a:cubicBezTo>
                        <a:pt x="366" y="143"/>
                        <a:pt x="369" y="133"/>
                        <a:pt x="373" y="136"/>
                      </a:cubicBezTo>
                      <a:cubicBezTo>
                        <a:pt x="379" y="140"/>
                        <a:pt x="376" y="149"/>
                        <a:pt x="377" y="156"/>
                      </a:cubicBezTo>
                      <a:cubicBezTo>
                        <a:pt x="404" y="147"/>
                        <a:pt x="409" y="116"/>
                        <a:pt x="417" y="92"/>
                      </a:cubicBezTo>
                      <a:cubicBezTo>
                        <a:pt x="422" y="76"/>
                        <a:pt x="453" y="74"/>
                        <a:pt x="465" y="72"/>
                      </a:cubicBezTo>
                      <a:cubicBezTo>
                        <a:pt x="472" y="92"/>
                        <a:pt x="477" y="93"/>
                        <a:pt x="497" y="88"/>
                      </a:cubicBezTo>
                      <a:cubicBezTo>
                        <a:pt x="512" y="78"/>
                        <a:pt x="515" y="74"/>
                        <a:pt x="509" y="56"/>
                      </a:cubicBezTo>
                      <a:cubicBezTo>
                        <a:pt x="523" y="46"/>
                        <a:pt x="517" y="46"/>
                        <a:pt x="529" y="52"/>
                      </a:cubicBezTo>
                      <a:lnTo>
                        <a:pt x="693" y="72"/>
                      </a:lnTo>
                      <a:lnTo>
                        <a:pt x="541" y="460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61" name="Freeform 57"/>
                <p:cNvSpPr>
                  <a:spLocks/>
                </p:cNvSpPr>
                <p:nvPr userDrawn="1"/>
              </p:nvSpPr>
              <p:spPr bwMode="ltGray">
                <a:xfrm>
                  <a:off x="689" y="6"/>
                  <a:ext cx="1386" cy="232"/>
                </a:xfrm>
                <a:custGeom>
                  <a:avLst/>
                  <a:gdLst>
                    <a:gd name="T0" fmla="*/ 825 w 931"/>
                    <a:gd name="T1" fmla="*/ 0 h 149"/>
                    <a:gd name="T2" fmla="*/ 143 w 931"/>
                    <a:gd name="T3" fmla="*/ 29 h 149"/>
                    <a:gd name="T4" fmla="*/ 91 w 931"/>
                    <a:gd name="T5" fmla="*/ 42 h 149"/>
                    <a:gd name="T6" fmla="*/ 62 w 931"/>
                    <a:gd name="T7" fmla="*/ 42 h 149"/>
                    <a:gd name="T8" fmla="*/ 22 w 931"/>
                    <a:gd name="T9" fmla="*/ 77 h 149"/>
                    <a:gd name="T10" fmla="*/ 0 w 931"/>
                    <a:gd name="T11" fmla="*/ 105 h 149"/>
                    <a:gd name="T12" fmla="*/ 59 w 931"/>
                    <a:gd name="T13" fmla="*/ 115 h 149"/>
                    <a:gd name="T14" fmla="*/ 97 w 931"/>
                    <a:gd name="T15" fmla="*/ 96 h 149"/>
                    <a:gd name="T16" fmla="*/ 108 w 931"/>
                    <a:gd name="T17" fmla="*/ 84 h 149"/>
                    <a:gd name="T18" fmla="*/ 167 w 931"/>
                    <a:gd name="T19" fmla="*/ 52 h 149"/>
                    <a:gd name="T20" fmla="*/ 215 w 931"/>
                    <a:gd name="T21" fmla="*/ 46 h 149"/>
                    <a:gd name="T22" fmla="*/ 237 w 931"/>
                    <a:gd name="T23" fmla="*/ 94 h 149"/>
                    <a:gd name="T24" fmla="*/ 188 w 931"/>
                    <a:gd name="T25" fmla="*/ 109 h 149"/>
                    <a:gd name="T26" fmla="*/ 231 w 931"/>
                    <a:gd name="T27" fmla="*/ 113 h 149"/>
                    <a:gd name="T28" fmla="*/ 250 w 931"/>
                    <a:gd name="T29" fmla="*/ 90 h 149"/>
                    <a:gd name="T30" fmla="*/ 266 w 931"/>
                    <a:gd name="T31" fmla="*/ 92 h 149"/>
                    <a:gd name="T32" fmla="*/ 253 w 931"/>
                    <a:gd name="T33" fmla="*/ 54 h 149"/>
                    <a:gd name="T34" fmla="*/ 266 w 931"/>
                    <a:gd name="T35" fmla="*/ 44 h 149"/>
                    <a:gd name="T36" fmla="*/ 277 w 931"/>
                    <a:gd name="T37" fmla="*/ 88 h 149"/>
                    <a:gd name="T38" fmla="*/ 266 w 931"/>
                    <a:gd name="T39" fmla="*/ 113 h 149"/>
                    <a:gd name="T40" fmla="*/ 296 w 931"/>
                    <a:gd name="T41" fmla="*/ 130 h 149"/>
                    <a:gd name="T42" fmla="*/ 299 w 931"/>
                    <a:gd name="T43" fmla="*/ 92 h 149"/>
                    <a:gd name="T44" fmla="*/ 331 w 931"/>
                    <a:gd name="T45" fmla="*/ 103 h 149"/>
                    <a:gd name="T46" fmla="*/ 382 w 931"/>
                    <a:gd name="T47" fmla="*/ 73 h 149"/>
                    <a:gd name="T48" fmla="*/ 409 w 931"/>
                    <a:gd name="T49" fmla="*/ 50 h 149"/>
                    <a:gd name="T50" fmla="*/ 439 w 931"/>
                    <a:gd name="T51" fmla="*/ 56 h 149"/>
                    <a:gd name="T52" fmla="*/ 455 w 931"/>
                    <a:gd name="T53" fmla="*/ 50 h 149"/>
                    <a:gd name="T54" fmla="*/ 431 w 931"/>
                    <a:gd name="T55" fmla="*/ 44 h 149"/>
                    <a:gd name="T56" fmla="*/ 474 w 931"/>
                    <a:gd name="T57" fmla="*/ 35 h 149"/>
                    <a:gd name="T58" fmla="*/ 544 w 931"/>
                    <a:gd name="T59" fmla="*/ 54 h 149"/>
                    <a:gd name="T60" fmla="*/ 581 w 931"/>
                    <a:gd name="T61" fmla="*/ 42 h 149"/>
                    <a:gd name="T62" fmla="*/ 584 w 931"/>
                    <a:gd name="T63" fmla="*/ 63 h 149"/>
                    <a:gd name="T64" fmla="*/ 568 w 931"/>
                    <a:gd name="T65" fmla="*/ 101 h 149"/>
                    <a:gd name="T66" fmla="*/ 611 w 931"/>
                    <a:gd name="T67" fmla="*/ 88 h 149"/>
                    <a:gd name="T68" fmla="*/ 624 w 931"/>
                    <a:gd name="T69" fmla="*/ 80 h 149"/>
                    <a:gd name="T70" fmla="*/ 648 w 931"/>
                    <a:gd name="T71" fmla="*/ 61 h 149"/>
                    <a:gd name="T72" fmla="*/ 794 w 931"/>
                    <a:gd name="T73" fmla="*/ 84 h 1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931" h="149">
                      <a:moveTo>
                        <a:pt x="794" y="84"/>
                      </a:moveTo>
                      <a:cubicBezTo>
                        <a:pt x="813" y="72"/>
                        <a:pt x="931" y="14"/>
                        <a:pt x="825" y="0"/>
                      </a:cubicBezTo>
                      <a:lnTo>
                        <a:pt x="159" y="0"/>
                      </a:lnTo>
                      <a:cubicBezTo>
                        <a:pt x="149" y="12"/>
                        <a:pt x="162" y="18"/>
                        <a:pt x="143" y="29"/>
                      </a:cubicBezTo>
                      <a:cubicBezTo>
                        <a:pt x="130" y="44"/>
                        <a:pt x="133" y="39"/>
                        <a:pt x="116" y="48"/>
                      </a:cubicBezTo>
                      <a:cubicBezTo>
                        <a:pt x="108" y="46"/>
                        <a:pt x="100" y="44"/>
                        <a:pt x="91" y="42"/>
                      </a:cubicBezTo>
                      <a:cubicBezTo>
                        <a:pt x="89" y="41"/>
                        <a:pt x="83" y="40"/>
                        <a:pt x="83" y="40"/>
                      </a:cubicBezTo>
                      <a:cubicBezTo>
                        <a:pt x="76" y="40"/>
                        <a:pt x="68" y="39"/>
                        <a:pt x="62" y="42"/>
                      </a:cubicBezTo>
                      <a:cubicBezTo>
                        <a:pt x="54" y="45"/>
                        <a:pt x="46" y="61"/>
                        <a:pt x="38" y="67"/>
                      </a:cubicBezTo>
                      <a:cubicBezTo>
                        <a:pt x="32" y="71"/>
                        <a:pt x="27" y="74"/>
                        <a:pt x="22" y="77"/>
                      </a:cubicBezTo>
                      <a:cubicBezTo>
                        <a:pt x="16" y="81"/>
                        <a:pt x="5" y="86"/>
                        <a:pt x="5" y="86"/>
                      </a:cubicBezTo>
                      <a:cubicBezTo>
                        <a:pt x="9" y="95"/>
                        <a:pt x="7" y="97"/>
                        <a:pt x="0" y="105"/>
                      </a:cubicBezTo>
                      <a:cubicBezTo>
                        <a:pt x="17" y="107"/>
                        <a:pt x="22" y="107"/>
                        <a:pt x="16" y="120"/>
                      </a:cubicBezTo>
                      <a:cubicBezTo>
                        <a:pt x="27" y="122"/>
                        <a:pt x="48" y="116"/>
                        <a:pt x="59" y="115"/>
                      </a:cubicBezTo>
                      <a:cubicBezTo>
                        <a:pt x="71" y="112"/>
                        <a:pt x="73" y="117"/>
                        <a:pt x="83" y="111"/>
                      </a:cubicBezTo>
                      <a:cubicBezTo>
                        <a:pt x="89" y="96"/>
                        <a:pt x="83" y="100"/>
                        <a:pt x="97" y="96"/>
                      </a:cubicBezTo>
                      <a:cubicBezTo>
                        <a:pt x="100" y="94"/>
                        <a:pt x="103" y="93"/>
                        <a:pt x="105" y="90"/>
                      </a:cubicBezTo>
                      <a:cubicBezTo>
                        <a:pt x="106" y="88"/>
                        <a:pt x="106" y="85"/>
                        <a:pt x="108" y="84"/>
                      </a:cubicBezTo>
                      <a:cubicBezTo>
                        <a:pt x="112" y="80"/>
                        <a:pt x="140" y="69"/>
                        <a:pt x="148" y="67"/>
                      </a:cubicBezTo>
                      <a:cubicBezTo>
                        <a:pt x="160" y="52"/>
                        <a:pt x="153" y="56"/>
                        <a:pt x="167" y="52"/>
                      </a:cubicBezTo>
                      <a:cubicBezTo>
                        <a:pt x="178" y="55"/>
                        <a:pt x="179" y="62"/>
                        <a:pt x="191" y="58"/>
                      </a:cubicBezTo>
                      <a:cubicBezTo>
                        <a:pt x="199" y="52"/>
                        <a:pt x="206" y="51"/>
                        <a:pt x="215" y="46"/>
                      </a:cubicBezTo>
                      <a:cubicBezTo>
                        <a:pt x="226" y="58"/>
                        <a:pt x="217" y="46"/>
                        <a:pt x="223" y="69"/>
                      </a:cubicBezTo>
                      <a:cubicBezTo>
                        <a:pt x="226" y="79"/>
                        <a:pt x="233" y="85"/>
                        <a:pt x="237" y="94"/>
                      </a:cubicBezTo>
                      <a:cubicBezTo>
                        <a:pt x="227" y="100"/>
                        <a:pt x="229" y="104"/>
                        <a:pt x="218" y="107"/>
                      </a:cubicBezTo>
                      <a:cubicBezTo>
                        <a:pt x="207" y="120"/>
                        <a:pt x="203" y="113"/>
                        <a:pt x="188" y="109"/>
                      </a:cubicBezTo>
                      <a:cubicBezTo>
                        <a:pt x="191" y="117"/>
                        <a:pt x="200" y="127"/>
                        <a:pt x="210" y="132"/>
                      </a:cubicBezTo>
                      <a:cubicBezTo>
                        <a:pt x="218" y="114"/>
                        <a:pt x="211" y="122"/>
                        <a:pt x="231" y="113"/>
                      </a:cubicBezTo>
                      <a:cubicBezTo>
                        <a:pt x="237" y="111"/>
                        <a:pt x="248" y="105"/>
                        <a:pt x="248" y="105"/>
                      </a:cubicBezTo>
                      <a:cubicBezTo>
                        <a:pt x="248" y="100"/>
                        <a:pt x="246" y="94"/>
                        <a:pt x="250" y="90"/>
                      </a:cubicBezTo>
                      <a:cubicBezTo>
                        <a:pt x="253" y="88"/>
                        <a:pt x="254" y="96"/>
                        <a:pt x="258" y="96"/>
                      </a:cubicBezTo>
                      <a:cubicBezTo>
                        <a:pt x="262" y="97"/>
                        <a:pt x="264" y="94"/>
                        <a:pt x="266" y="92"/>
                      </a:cubicBezTo>
                      <a:cubicBezTo>
                        <a:pt x="262" y="82"/>
                        <a:pt x="252" y="77"/>
                        <a:pt x="248" y="67"/>
                      </a:cubicBezTo>
                      <a:cubicBezTo>
                        <a:pt x="250" y="63"/>
                        <a:pt x="255" y="58"/>
                        <a:pt x="253" y="54"/>
                      </a:cubicBezTo>
                      <a:cubicBezTo>
                        <a:pt x="251" y="50"/>
                        <a:pt x="248" y="42"/>
                        <a:pt x="248" y="42"/>
                      </a:cubicBezTo>
                      <a:cubicBezTo>
                        <a:pt x="256" y="32"/>
                        <a:pt x="259" y="35"/>
                        <a:pt x="266" y="44"/>
                      </a:cubicBezTo>
                      <a:cubicBezTo>
                        <a:pt x="270" y="56"/>
                        <a:pt x="276" y="61"/>
                        <a:pt x="285" y="71"/>
                      </a:cubicBezTo>
                      <a:cubicBezTo>
                        <a:pt x="281" y="81"/>
                        <a:pt x="289" y="82"/>
                        <a:pt x="277" y="88"/>
                      </a:cubicBezTo>
                      <a:cubicBezTo>
                        <a:pt x="262" y="106"/>
                        <a:pt x="278" y="83"/>
                        <a:pt x="274" y="101"/>
                      </a:cubicBezTo>
                      <a:cubicBezTo>
                        <a:pt x="274" y="105"/>
                        <a:pt x="268" y="109"/>
                        <a:pt x="266" y="113"/>
                      </a:cubicBezTo>
                      <a:cubicBezTo>
                        <a:pt x="270" y="122"/>
                        <a:pt x="268" y="125"/>
                        <a:pt x="261" y="132"/>
                      </a:cubicBezTo>
                      <a:cubicBezTo>
                        <a:pt x="268" y="149"/>
                        <a:pt x="282" y="134"/>
                        <a:pt x="296" y="130"/>
                      </a:cubicBezTo>
                      <a:cubicBezTo>
                        <a:pt x="299" y="122"/>
                        <a:pt x="295" y="119"/>
                        <a:pt x="299" y="111"/>
                      </a:cubicBezTo>
                      <a:cubicBezTo>
                        <a:pt x="296" y="105"/>
                        <a:pt x="288" y="97"/>
                        <a:pt x="299" y="92"/>
                      </a:cubicBezTo>
                      <a:cubicBezTo>
                        <a:pt x="303" y="90"/>
                        <a:pt x="315" y="88"/>
                        <a:pt x="315" y="88"/>
                      </a:cubicBezTo>
                      <a:cubicBezTo>
                        <a:pt x="326" y="91"/>
                        <a:pt x="325" y="95"/>
                        <a:pt x="331" y="103"/>
                      </a:cubicBezTo>
                      <a:cubicBezTo>
                        <a:pt x="339" y="84"/>
                        <a:pt x="331" y="90"/>
                        <a:pt x="361" y="92"/>
                      </a:cubicBezTo>
                      <a:cubicBezTo>
                        <a:pt x="355" y="76"/>
                        <a:pt x="365" y="76"/>
                        <a:pt x="382" y="73"/>
                      </a:cubicBezTo>
                      <a:cubicBezTo>
                        <a:pt x="383" y="71"/>
                        <a:pt x="387" y="57"/>
                        <a:pt x="393" y="54"/>
                      </a:cubicBezTo>
                      <a:cubicBezTo>
                        <a:pt x="398" y="52"/>
                        <a:pt x="409" y="50"/>
                        <a:pt x="409" y="50"/>
                      </a:cubicBezTo>
                      <a:cubicBezTo>
                        <a:pt x="430" y="54"/>
                        <a:pt x="413" y="58"/>
                        <a:pt x="431" y="63"/>
                      </a:cubicBezTo>
                      <a:cubicBezTo>
                        <a:pt x="433" y="61"/>
                        <a:pt x="435" y="57"/>
                        <a:pt x="439" y="56"/>
                      </a:cubicBezTo>
                      <a:cubicBezTo>
                        <a:pt x="445" y="55"/>
                        <a:pt x="452" y="61"/>
                        <a:pt x="457" y="58"/>
                      </a:cubicBezTo>
                      <a:cubicBezTo>
                        <a:pt x="461" y="57"/>
                        <a:pt x="457" y="52"/>
                        <a:pt x="455" y="50"/>
                      </a:cubicBezTo>
                      <a:cubicBezTo>
                        <a:pt x="451" y="47"/>
                        <a:pt x="444" y="47"/>
                        <a:pt x="439" y="46"/>
                      </a:cubicBezTo>
                      <a:cubicBezTo>
                        <a:pt x="436" y="45"/>
                        <a:pt x="431" y="44"/>
                        <a:pt x="431" y="44"/>
                      </a:cubicBezTo>
                      <a:cubicBezTo>
                        <a:pt x="440" y="38"/>
                        <a:pt x="443" y="36"/>
                        <a:pt x="455" y="40"/>
                      </a:cubicBezTo>
                      <a:cubicBezTo>
                        <a:pt x="461" y="38"/>
                        <a:pt x="467" y="35"/>
                        <a:pt x="474" y="35"/>
                      </a:cubicBezTo>
                      <a:cubicBezTo>
                        <a:pt x="483" y="36"/>
                        <a:pt x="511" y="43"/>
                        <a:pt x="519" y="46"/>
                      </a:cubicBezTo>
                      <a:cubicBezTo>
                        <a:pt x="527" y="49"/>
                        <a:pt x="544" y="54"/>
                        <a:pt x="544" y="54"/>
                      </a:cubicBezTo>
                      <a:cubicBezTo>
                        <a:pt x="548" y="54"/>
                        <a:pt x="560" y="52"/>
                        <a:pt x="565" y="50"/>
                      </a:cubicBezTo>
                      <a:cubicBezTo>
                        <a:pt x="570" y="47"/>
                        <a:pt x="581" y="42"/>
                        <a:pt x="581" y="42"/>
                      </a:cubicBezTo>
                      <a:cubicBezTo>
                        <a:pt x="585" y="42"/>
                        <a:pt x="598" y="44"/>
                        <a:pt x="600" y="48"/>
                      </a:cubicBezTo>
                      <a:cubicBezTo>
                        <a:pt x="603" y="55"/>
                        <a:pt x="589" y="61"/>
                        <a:pt x="584" y="63"/>
                      </a:cubicBezTo>
                      <a:cubicBezTo>
                        <a:pt x="576" y="69"/>
                        <a:pt x="568" y="69"/>
                        <a:pt x="565" y="77"/>
                      </a:cubicBezTo>
                      <a:cubicBezTo>
                        <a:pt x="568" y="86"/>
                        <a:pt x="564" y="92"/>
                        <a:pt x="568" y="101"/>
                      </a:cubicBezTo>
                      <a:cubicBezTo>
                        <a:pt x="574" y="93"/>
                        <a:pt x="577" y="91"/>
                        <a:pt x="589" y="94"/>
                      </a:cubicBezTo>
                      <a:cubicBezTo>
                        <a:pt x="595" y="108"/>
                        <a:pt x="602" y="93"/>
                        <a:pt x="611" y="88"/>
                      </a:cubicBezTo>
                      <a:cubicBezTo>
                        <a:pt x="613" y="86"/>
                        <a:pt x="613" y="83"/>
                        <a:pt x="616" y="82"/>
                      </a:cubicBezTo>
                      <a:cubicBezTo>
                        <a:pt x="618" y="80"/>
                        <a:pt x="622" y="81"/>
                        <a:pt x="624" y="80"/>
                      </a:cubicBezTo>
                      <a:cubicBezTo>
                        <a:pt x="626" y="78"/>
                        <a:pt x="626" y="75"/>
                        <a:pt x="627" y="73"/>
                      </a:cubicBezTo>
                      <a:cubicBezTo>
                        <a:pt x="632" y="65"/>
                        <a:pt x="638" y="63"/>
                        <a:pt x="648" y="61"/>
                      </a:cubicBezTo>
                      <a:cubicBezTo>
                        <a:pt x="664" y="62"/>
                        <a:pt x="684" y="69"/>
                        <a:pt x="700" y="69"/>
                      </a:cubicBezTo>
                      <a:lnTo>
                        <a:pt x="794" y="8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62" name="Freeform 58"/>
                <p:cNvSpPr>
                  <a:spLocks/>
                </p:cNvSpPr>
                <p:nvPr userDrawn="1"/>
              </p:nvSpPr>
              <p:spPr bwMode="ltGray">
                <a:xfrm>
                  <a:off x="971" y="91"/>
                  <a:ext cx="30" cy="25"/>
                </a:xfrm>
                <a:custGeom>
                  <a:avLst/>
                  <a:gdLst>
                    <a:gd name="T0" fmla="*/ 3 w 31"/>
                    <a:gd name="T1" fmla="*/ 28 h 30"/>
                    <a:gd name="T2" fmla="*/ 31 w 31"/>
                    <a:gd name="T3" fmla="*/ 0 h 30"/>
                    <a:gd name="T4" fmla="*/ 19 w 31"/>
                    <a:gd name="T5" fmla="*/ 24 h 30"/>
                    <a:gd name="T6" fmla="*/ 3 w 31"/>
                    <a:gd name="T7" fmla="*/ 28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30">
                      <a:moveTo>
                        <a:pt x="3" y="28"/>
                      </a:moveTo>
                      <a:cubicBezTo>
                        <a:pt x="8" y="8"/>
                        <a:pt x="12" y="6"/>
                        <a:pt x="31" y="0"/>
                      </a:cubicBezTo>
                      <a:cubicBezTo>
                        <a:pt x="29" y="5"/>
                        <a:pt x="25" y="22"/>
                        <a:pt x="19" y="24"/>
                      </a:cubicBezTo>
                      <a:cubicBezTo>
                        <a:pt x="0" y="30"/>
                        <a:pt x="3" y="9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63" name="Freeform 59"/>
                <p:cNvSpPr>
                  <a:spLocks/>
                </p:cNvSpPr>
                <p:nvPr userDrawn="1"/>
              </p:nvSpPr>
              <p:spPr bwMode="ltGray">
                <a:xfrm>
                  <a:off x="935" y="125"/>
                  <a:ext cx="45" cy="27"/>
                </a:xfrm>
                <a:custGeom>
                  <a:avLst/>
                  <a:gdLst>
                    <a:gd name="T0" fmla="*/ 6 w 44"/>
                    <a:gd name="T1" fmla="*/ 32 h 32"/>
                    <a:gd name="T2" fmla="*/ 22 w 44"/>
                    <a:gd name="T3" fmla="*/ 0 h 32"/>
                    <a:gd name="T4" fmla="*/ 38 w 44"/>
                    <a:gd name="T5" fmla="*/ 4 h 32"/>
                    <a:gd name="T6" fmla="*/ 6 w 44"/>
                    <a:gd name="T7" fmla="*/ 32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2">
                      <a:moveTo>
                        <a:pt x="6" y="32"/>
                      </a:moveTo>
                      <a:cubicBezTo>
                        <a:pt x="0" y="14"/>
                        <a:pt x="7" y="10"/>
                        <a:pt x="22" y="0"/>
                      </a:cubicBezTo>
                      <a:cubicBezTo>
                        <a:pt x="27" y="1"/>
                        <a:pt x="35" y="0"/>
                        <a:pt x="38" y="4"/>
                      </a:cubicBezTo>
                      <a:cubicBezTo>
                        <a:pt x="44" y="13"/>
                        <a:pt x="16" y="32"/>
                        <a:pt x="6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64" name="Freeform 60"/>
                <p:cNvSpPr>
                  <a:spLocks/>
                </p:cNvSpPr>
                <p:nvPr userDrawn="1"/>
              </p:nvSpPr>
              <p:spPr bwMode="ltGray">
                <a:xfrm>
                  <a:off x="1081" y="226"/>
                  <a:ext cx="75" cy="14"/>
                </a:xfrm>
                <a:custGeom>
                  <a:avLst/>
                  <a:gdLst>
                    <a:gd name="T0" fmla="*/ 37 w 76"/>
                    <a:gd name="T1" fmla="*/ 18 h 18"/>
                    <a:gd name="T2" fmla="*/ 25 w 76"/>
                    <a:gd name="T3" fmla="*/ 2 h 18"/>
                    <a:gd name="T4" fmla="*/ 37 w 76"/>
                    <a:gd name="T5" fmla="*/ 18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76" h="18">
                      <a:moveTo>
                        <a:pt x="37" y="18"/>
                      </a:moveTo>
                      <a:cubicBezTo>
                        <a:pt x="25" y="14"/>
                        <a:pt x="0" y="10"/>
                        <a:pt x="25" y="2"/>
                      </a:cubicBezTo>
                      <a:cubicBezTo>
                        <a:pt x="76" y="9"/>
                        <a:pt x="46" y="0"/>
                        <a:pt x="37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65" name="Freeform 61"/>
                <p:cNvSpPr>
                  <a:spLocks/>
                </p:cNvSpPr>
                <p:nvPr userDrawn="1"/>
              </p:nvSpPr>
              <p:spPr bwMode="ltGray">
                <a:xfrm>
                  <a:off x="1210" y="223"/>
                  <a:ext cx="42" cy="37"/>
                </a:xfrm>
                <a:custGeom>
                  <a:avLst/>
                  <a:gdLst>
                    <a:gd name="T0" fmla="*/ 0 w 42"/>
                    <a:gd name="T1" fmla="*/ 21 h 44"/>
                    <a:gd name="T2" fmla="*/ 12 w 42"/>
                    <a:gd name="T3" fmla="*/ 9 h 44"/>
                    <a:gd name="T4" fmla="*/ 0 w 42"/>
                    <a:gd name="T5" fmla="*/ 21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2" h="44">
                      <a:moveTo>
                        <a:pt x="0" y="21"/>
                      </a:moveTo>
                      <a:cubicBezTo>
                        <a:pt x="4" y="17"/>
                        <a:pt x="7" y="11"/>
                        <a:pt x="12" y="9"/>
                      </a:cubicBezTo>
                      <a:cubicBezTo>
                        <a:pt x="42" y="0"/>
                        <a:pt x="23" y="44"/>
                        <a:pt x="0" y="2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66" name="Freeform 62"/>
                <p:cNvSpPr>
                  <a:spLocks/>
                </p:cNvSpPr>
                <p:nvPr userDrawn="1"/>
              </p:nvSpPr>
              <p:spPr bwMode="ltGray">
                <a:xfrm>
                  <a:off x="865" y="123"/>
                  <a:ext cx="33" cy="24"/>
                </a:xfrm>
                <a:custGeom>
                  <a:avLst/>
                  <a:gdLst>
                    <a:gd name="T0" fmla="*/ 7 w 31"/>
                    <a:gd name="T1" fmla="*/ 22 h 30"/>
                    <a:gd name="T2" fmla="*/ 31 w 31"/>
                    <a:gd name="T3" fmla="*/ 10 h 30"/>
                    <a:gd name="T4" fmla="*/ 7 w 31"/>
                    <a:gd name="T5" fmla="*/ 22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1" h="30">
                      <a:moveTo>
                        <a:pt x="7" y="22"/>
                      </a:moveTo>
                      <a:cubicBezTo>
                        <a:pt x="0" y="0"/>
                        <a:pt x="15" y="6"/>
                        <a:pt x="31" y="10"/>
                      </a:cubicBezTo>
                      <a:cubicBezTo>
                        <a:pt x="14" y="16"/>
                        <a:pt x="15" y="30"/>
                        <a:pt x="7" y="2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21567" name="Group 63"/>
              <p:cNvGrpSpPr>
                <a:grpSpLocks/>
              </p:cNvGrpSpPr>
              <p:nvPr userDrawn="1"/>
            </p:nvGrpSpPr>
            <p:grpSpPr bwMode="auto">
              <a:xfrm>
                <a:off x="7" y="6"/>
                <a:ext cx="5739" cy="1022"/>
                <a:chOff x="1056" y="111"/>
                <a:chExt cx="2448" cy="418"/>
              </a:xfrm>
            </p:grpSpPr>
            <p:sp>
              <p:nvSpPr>
                <p:cNvPr id="21568" name="Line 64"/>
                <p:cNvSpPr>
                  <a:spLocks noChangeShapeType="1"/>
                </p:cNvSpPr>
                <p:nvPr/>
              </p:nvSpPr>
              <p:spPr bwMode="white">
                <a:xfrm>
                  <a:off x="1056" y="332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69" name="Line 65"/>
                <p:cNvSpPr>
                  <a:spLocks noChangeShapeType="1"/>
                </p:cNvSpPr>
                <p:nvPr/>
              </p:nvSpPr>
              <p:spPr bwMode="white">
                <a:xfrm>
                  <a:off x="125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70" name="Line 66"/>
                <p:cNvSpPr>
                  <a:spLocks noChangeShapeType="1"/>
                </p:cNvSpPr>
                <p:nvPr/>
              </p:nvSpPr>
              <p:spPr bwMode="white">
                <a:xfrm>
                  <a:off x="148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71" name="Line 67"/>
                <p:cNvSpPr>
                  <a:spLocks noChangeShapeType="1"/>
                </p:cNvSpPr>
                <p:nvPr/>
              </p:nvSpPr>
              <p:spPr bwMode="white">
                <a:xfrm>
                  <a:off x="171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72" name="Line 68"/>
                <p:cNvSpPr>
                  <a:spLocks noChangeShapeType="1"/>
                </p:cNvSpPr>
                <p:nvPr/>
              </p:nvSpPr>
              <p:spPr bwMode="white">
                <a:xfrm>
                  <a:off x="193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73" name="Line 69"/>
                <p:cNvSpPr>
                  <a:spLocks noChangeShapeType="1"/>
                </p:cNvSpPr>
                <p:nvPr/>
              </p:nvSpPr>
              <p:spPr bwMode="white">
                <a:xfrm>
                  <a:off x="216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74" name="Line 70"/>
                <p:cNvSpPr>
                  <a:spLocks noChangeShapeType="1"/>
                </p:cNvSpPr>
                <p:nvPr/>
              </p:nvSpPr>
              <p:spPr bwMode="white">
                <a:xfrm>
                  <a:off x="239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75" name="Line 71"/>
                <p:cNvSpPr>
                  <a:spLocks noChangeShapeType="1"/>
                </p:cNvSpPr>
                <p:nvPr/>
              </p:nvSpPr>
              <p:spPr bwMode="white">
                <a:xfrm>
                  <a:off x="262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76" name="Line 72"/>
                <p:cNvSpPr>
                  <a:spLocks noChangeShapeType="1"/>
                </p:cNvSpPr>
                <p:nvPr/>
              </p:nvSpPr>
              <p:spPr bwMode="white">
                <a:xfrm>
                  <a:off x="285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77" name="Line 73"/>
                <p:cNvSpPr>
                  <a:spLocks noChangeShapeType="1"/>
                </p:cNvSpPr>
                <p:nvPr/>
              </p:nvSpPr>
              <p:spPr bwMode="white">
                <a:xfrm>
                  <a:off x="307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78" name="Line 74"/>
                <p:cNvSpPr>
                  <a:spLocks noChangeShapeType="1"/>
                </p:cNvSpPr>
                <p:nvPr/>
              </p:nvSpPr>
              <p:spPr bwMode="white">
                <a:xfrm>
                  <a:off x="330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21579" name="Group 75"/>
              <p:cNvGrpSpPr>
                <a:grpSpLocks/>
              </p:cNvGrpSpPr>
              <p:nvPr userDrawn="1"/>
            </p:nvGrpSpPr>
            <p:grpSpPr bwMode="auto">
              <a:xfrm>
                <a:off x="363" y="1"/>
                <a:ext cx="4919" cy="1034"/>
                <a:chOff x="1208" y="109"/>
                <a:chExt cx="2098" cy="423"/>
              </a:xfrm>
            </p:grpSpPr>
            <p:sp>
              <p:nvSpPr>
                <p:cNvPr id="21580" name="Line 76"/>
                <p:cNvSpPr>
                  <a:spLocks noChangeShapeType="1"/>
                </p:cNvSpPr>
                <p:nvPr/>
              </p:nvSpPr>
              <p:spPr bwMode="ltGray">
                <a:xfrm>
                  <a:off x="2850" y="110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81" name="Line 77"/>
                <p:cNvSpPr>
                  <a:spLocks noChangeShapeType="1"/>
                </p:cNvSpPr>
                <p:nvPr/>
              </p:nvSpPr>
              <p:spPr bwMode="ltGray">
                <a:xfrm>
                  <a:off x="2972" y="332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82" name="Line 78"/>
                <p:cNvSpPr>
                  <a:spLocks noChangeShapeType="1"/>
                </p:cNvSpPr>
                <p:nvPr/>
              </p:nvSpPr>
              <p:spPr bwMode="ltGray">
                <a:xfrm>
                  <a:off x="3078" y="350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83" name="Line 79"/>
                <p:cNvSpPr>
                  <a:spLocks noChangeShapeType="1"/>
                </p:cNvSpPr>
                <p:nvPr/>
              </p:nvSpPr>
              <p:spPr bwMode="ltGray">
                <a:xfrm>
                  <a:off x="3306" y="450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84" name="Line 80"/>
                <p:cNvSpPr>
                  <a:spLocks noChangeShapeType="1"/>
                </p:cNvSpPr>
                <p:nvPr/>
              </p:nvSpPr>
              <p:spPr bwMode="ltGray">
                <a:xfrm>
                  <a:off x="2166" y="114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85" name="Line 81"/>
                <p:cNvSpPr>
                  <a:spLocks noChangeShapeType="1"/>
                </p:cNvSpPr>
                <p:nvPr/>
              </p:nvSpPr>
              <p:spPr bwMode="ltGray">
                <a:xfrm>
                  <a:off x="1938" y="111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86" name="Line 82"/>
                <p:cNvSpPr>
                  <a:spLocks noChangeShapeType="1"/>
                </p:cNvSpPr>
                <p:nvPr/>
              </p:nvSpPr>
              <p:spPr bwMode="ltGray">
                <a:xfrm flipH="1">
                  <a:off x="1912" y="332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87" name="Line 83"/>
                <p:cNvSpPr>
                  <a:spLocks noChangeShapeType="1"/>
                </p:cNvSpPr>
                <p:nvPr/>
              </p:nvSpPr>
              <p:spPr bwMode="ltGray">
                <a:xfrm>
                  <a:off x="1778" y="332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88" name="Line 84"/>
                <p:cNvSpPr>
                  <a:spLocks noChangeShapeType="1"/>
                </p:cNvSpPr>
                <p:nvPr/>
              </p:nvSpPr>
              <p:spPr bwMode="ltGray">
                <a:xfrm flipH="1">
                  <a:off x="1578" y="332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89" name="Line 85"/>
                <p:cNvSpPr>
                  <a:spLocks noChangeShapeType="1"/>
                </p:cNvSpPr>
                <p:nvPr/>
              </p:nvSpPr>
              <p:spPr bwMode="ltGray">
                <a:xfrm>
                  <a:off x="1208" y="332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90" name="Line 86"/>
                <p:cNvSpPr>
                  <a:spLocks noChangeShapeType="1"/>
                </p:cNvSpPr>
                <p:nvPr/>
              </p:nvSpPr>
              <p:spPr bwMode="ltGray">
                <a:xfrm>
                  <a:off x="1480" y="234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91" name="Line 87"/>
                <p:cNvSpPr>
                  <a:spLocks noChangeShapeType="1"/>
                </p:cNvSpPr>
                <p:nvPr/>
              </p:nvSpPr>
              <p:spPr bwMode="ltGray">
                <a:xfrm>
                  <a:off x="1254" y="252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92" name="Line 88"/>
                <p:cNvSpPr>
                  <a:spLocks noChangeShapeType="1"/>
                </p:cNvSpPr>
                <p:nvPr/>
              </p:nvSpPr>
              <p:spPr bwMode="ltGray">
                <a:xfrm flipH="1" flipV="1">
                  <a:off x="1482" y="109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93" name="Line 89"/>
                <p:cNvSpPr>
                  <a:spLocks noChangeShapeType="1"/>
                </p:cNvSpPr>
                <p:nvPr/>
              </p:nvSpPr>
              <p:spPr bwMode="ltGray">
                <a:xfrm>
                  <a:off x="1710" y="18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94" name="Line 90"/>
                <p:cNvSpPr>
                  <a:spLocks noChangeShapeType="1"/>
                </p:cNvSpPr>
                <p:nvPr/>
              </p:nvSpPr>
              <p:spPr bwMode="ltGray">
                <a:xfrm flipV="1">
                  <a:off x="1710" y="111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pic>
          <p:nvPicPr>
            <p:cNvPr id="21595" name="Picture 91" descr="earth"/>
            <p:cNvPicPr>
              <a:picLocks noChangeAspect="1" noChangeArrowheads="1"/>
            </p:cNvPicPr>
            <p:nvPr userDrawn="1"/>
          </p:nvPicPr>
          <p:blipFill>
            <a:blip r:embed="rId2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336" y="1566"/>
              <a:ext cx="690" cy="6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1596" name="Rectangle 92"/>
          <p:cNvSpPr>
            <a:spLocks noGrp="1" noChangeArrowheads="1"/>
          </p:cNvSpPr>
          <p:nvPr>
            <p:ph type="ctrTitle"/>
          </p:nvPr>
        </p:nvSpPr>
        <p:spPr>
          <a:xfrm>
            <a:off x="1828800" y="1828800"/>
            <a:ext cx="6934200" cy="2362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sv-SE" noProof="0" smtClean="0"/>
              <a:t>Klicka här för att ändra format på bakgrundsrubriken</a:t>
            </a:r>
          </a:p>
        </p:txBody>
      </p:sp>
      <p:sp>
        <p:nvSpPr>
          <p:cNvPr id="21597" name="Rectangle 9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4572000"/>
            <a:ext cx="6934200" cy="12954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altLang="sv-SE" noProof="0" smtClean="0"/>
              <a:t>Klicka här för att ändra format på underrubrik i bakgrunden</a:t>
            </a:r>
          </a:p>
        </p:txBody>
      </p:sp>
      <p:sp>
        <p:nvSpPr>
          <p:cNvPr id="21598" name="Rectangle 94"/>
          <p:cNvSpPr>
            <a:spLocks noGrp="1" noChangeArrowheads="1"/>
          </p:cNvSpPr>
          <p:nvPr>
            <p:ph type="dt" sz="half" idx="2"/>
          </p:nvPr>
        </p:nvSpPr>
        <p:spPr>
          <a:xfrm>
            <a:off x="533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sv-SE"/>
          </a:p>
        </p:txBody>
      </p:sp>
      <p:sp>
        <p:nvSpPr>
          <p:cNvPr id="21599" name="Rectangle 95"/>
          <p:cNvSpPr>
            <a:spLocks noGrp="1" noChangeArrowheads="1"/>
          </p:cNvSpPr>
          <p:nvPr>
            <p:ph type="ftr" sz="quarter" idx="3"/>
          </p:nvPr>
        </p:nvSpPr>
        <p:spPr>
          <a:xfrm>
            <a:off x="32004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sv-SE"/>
          </a:p>
        </p:txBody>
      </p:sp>
      <p:sp>
        <p:nvSpPr>
          <p:cNvPr id="21600" name="Rectangle 9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C298FED-15F9-40F1-9C1E-40EA5FB8B35F}" type="slidenum">
              <a:rPr lang="en-US" altLang="sv-SE"/>
              <a:pPr/>
              <a:t>‹#›</a:t>
            </a:fld>
            <a:endParaRPr lang="en-US" alt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B90062-72E3-4546-85B5-9988B9F8F5F6}" type="slidenum">
              <a:rPr lang="en-US" altLang="sv-SE"/>
              <a:pPr/>
              <a:t>‹#›</a:t>
            </a:fld>
            <a:endParaRPr lang="en-US" altLang="sv-SE"/>
          </a:p>
        </p:txBody>
      </p:sp>
    </p:spTree>
    <p:extLst>
      <p:ext uri="{BB962C8B-B14F-4D97-AF65-F5344CB8AC3E}">
        <p14:creationId xmlns:p14="http://schemas.microsoft.com/office/powerpoint/2010/main" val="2499275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405563" y="930275"/>
            <a:ext cx="2052637" cy="5332413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246063" y="930275"/>
            <a:ext cx="6007100" cy="5332413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FB48C9-3AB7-474B-954C-B9EC77151940}" type="slidenum">
              <a:rPr lang="en-US" altLang="sv-SE"/>
              <a:pPr/>
              <a:t>‹#›</a:t>
            </a:fld>
            <a:endParaRPr lang="en-US" altLang="sv-SE"/>
          </a:p>
        </p:txBody>
      </p:sp>
    </p:spTree>
    <p:extLst>
      <p:ext uri="{BB962C8B-B14F-4D97-AF65-F5344CB8AC3E}">
        <p14:creationId xmlns:p14="http://schemas.microsoft.com/office/powerpoint/2010/main" val="7999388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Rubrik, text och 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46063" y="930275"/>
            <a:ext cx="77724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>
          <a:xfrm>
            <a:off x="685800" y="2147888"/>
            <a:ext cx="3810000" cy="41148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2"/>
          </p:nvPr>
        </p:nvSpPr>
        <p:spPr>
          <a:xfrm>
            <a:off x="4648200" y="2147888"/>
            <a:ext cx="38100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3"/>
          </p:nvPr>
        </p:nvSpPr>
        <p:spPr>
          <a:xfrm>
            <a:off x="4648200" y="4281488"/>
            <a:ext cx="38100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sv-SE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sv-SE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8606590-5424-44A8-B752-37730370E1B2}" type="slidenum">
              <a:rPr lang="en-US" altLang="sv-SE"/>
              <a:pPr/>
              <a:t>‹#›</a:t>
            </a:fld>
            <a:endParaRPr lang="en-US" altLang="sv-SE"/>
          </a:p>
        </p:txBody>
      </p:sp>
    </p:spTree>
    <p:extLst>
      <p:ext uri="{BB962C8B-B14F-4D97-AF65-F5344CB8AC3E}">
        <p14:creationId xmlns:p14="http://schemas.microsoft.com/office/powerpoint/2010/main" val="217699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9DB51B-10C7-4B9C-8E98-3DC0F5BDCD03}" type="slidenum">
              <a:rPr lang="en-US" altLang="sv-SE"/>
              <a:pPr/>
              <a:t>‹#›</a:t>
            </a:fld>
            <a:endParaRPr lang="en-US" altLang="sv-SE"/>
          </a:p>
        </p:txBody>
      </p:sp>
    </p:spTree>
    <p:extLst>
      <p:ext uri="{BB962C8B-B14F-4D97-AF65-F5344CB8AC3E}">
        <p14:creationId xmlns:p14="http://schemas.microsoft.com/office/powerpoint/2010/main" val="3041469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D6EADC-EF1D-43F0-BBEF-C825C4D3BE27}" type="slidenum">
              <a:rPr lang="en-US" altLang="sv-SE"/>
              <a:pPr/>
              <a:t>‹#›</a:t>
            </a:fld>
            <a:endParaRPr lang="en-US" altLang="sv-SE"/>
          </a:p>
        </p:txBody>
      </p:sp>
    </p:spTree>
    <p:extLst>
      <p:ext uri="{BB962C8B-B14F-4D97-AF65-F5344CB8AC3E}">
        <p14:creationId xmlns:p14="http://schemas.microsoft.com/office/powerpoint/2010/main" val="2221619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85800" y="2147888"/>
            <a:ext cx="3810000" cy="41148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2147888"/>
            <a:ext cx="3810000" cy="41148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DBA525-6482-46B2-800D-FBE87AD9BD09}" type="slidenum">
              <a:rPr lang="en-US" altLang="sv-SE"/>
              <a:pPr/>
              <a:t>‹#›</a:t>
            </a:fld>
            <a:endParaRPr lang="en-US" altLang="sv-SE"/>
          </a:p>
        </p:txBody>
      </p:sp>
    </p:spTree>
    <p:extLst>
      <p:ext uri="{BB962C8B-B14F-4D97-AF65-F5344CB8AC3E}">
        <p14:creationId xmlns:p14="http://schemas.microsoft.com/office/powerpoint/2010/main" val="2659827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938B2F-CCE7-4507-B653-C76E16174D7C}" type="slidenum">
              <a:rPr lang="en-US" altLang="sv-SE"/>
              <a:pPr/>
              <a:t>‹#›</a:t>
            </a:fld>
            <a:endParaRPr lang="en-US" altLang="sv-SE"/>
          </a:p>
        </p:txBody>
      </p:sp>
    </p:spTree>
    <p:extLst>
      <p:ext uri="{BB962C8B-B14F-4D97-AF65-F5344CB8AC3E}">
        <p14:creationId xmlns:p14="http://schemas.microsoft.com/office/powerpoint/2010/main" val="2997496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E154E-E867-4EE7-B49D-1D661EC5F11E}" type="slidenum">
              <a:rPr lang="en-US" altLang="sv-SE"/>
              <a:pPr/>
              <a:t>‹#›</a:t>
            </a:fld>
            <a:endParaRPr lang="en-US" altLang="sv-SE"/>
          </a:p>
        </p:txBody>
      </p:sp>
    </p:spTree>
    <p:extLst>
      <p:ext uri="{BB962C8B-B14F-4D97-AF65-F5344CB8AC3E}">
        <p14:creationId xmlns:p14="http://schemas.microsoft.com/office/powerpoint/2010/main" val="660131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5F567E-68EE-44B4-B913-B61EC3AA163B}" type="slidenum">
              <a:rPr lang="en-US" altLang="sv-SE"/>
              <a:pPr/>
              <a:t>‹#›</a:t>
            </a:fld>
            <a:endParaRPr lang="en-US" altLang="sv-SE"/>
          </a:p>
        </p:txBody>
      </p:sp>
    </p:spTree>
    <p:extLst>
      <p:ext uri="{BB962C8B-B14F-4D97-AF65-F5344CB8AC3E}">
        <p14:creationId xmlns:p14="http://schemas.microsoft.com/office/powerpoint/2010/main" val="2035255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5B5AA6-AF5F-4D96-899C-E1D6A834462F}" type="slidenum">
              <a:rPr lang="en-US" altLang="sv-SE"/>
              <a:pPr/>
              <a:t>‹#›</a:t>
            </a:fld>
            <a:endParaRPr lang="en-US" altLang="sv-SE"/>
          </a:p>
        </p:txBody>
      </p:sp>
    </p:spTree>
    <p:extLst>
      <p:ext uri="{BB962C8B-B14F-4D97-AF65-F5344CB8AC3E}">
        <p14:creationId xmlns:p14="http://schemas.microsoft.com/office/powerpoint/2010/main" val="232833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7BA472-D5DD-4CDD-97B4-FD7CABC185C1}" type="slidenum">
              <a:rPr lang="en-US" altLang="sv-SE"/>
              <a:pPr/>
              <a:t>‹#›</a:t>
            </a:fld>
            <a:endParaRPr lang="en-US" altLang="sv-SE"/>
          </a:p>
        </p:txBody>
      </p:sp>
    </p:spTree>
    <p:extLst>
      <p:ext uri="{BB962C8B-B14F-4D97-AF65-F5344CB8AC3E}">
        <p14:creationId xmlns:p14="http://schemas.microsoft.com/office/powerpoint/2010/main" val="1410945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6063" y="930275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v-SE" smtClean="0"/>
              <a:t>Klicka här för att ändra format på bakgrundsrubriken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47888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v-SE" smtClean="0"/>
              <a:t>Klicka här för att ändra format på bakgrundstexten</a:t>
            </a:r>
          </a:p>
          <a:p>
            <a:pPr lvl="1"/>
            <a:r>
              <a:rPr lang="en-US" altLang="sv-SE" smtClean="0"/>
              <a:t>Nivå två</a:t>
            </a:r>
          </a:p>
          <a:p>
            <a:pPr lvl="2"/>
            <a:r>
              <a:rPr lang="en-US" altLang="sv-SE" smtClean="0"/>
              <a:t>Nivå tre</a:t>
            </a:r>
          </a:p>
          <a:p>
            <a:pPr lvl="3"/>
            <a:r>
              <a:rPr lang="en-US" altLang="sv-SE" smtClean="0"/>
              <a:t>Nivå fyra</a:t>
            </a:r>
          </a:p>
          <a:p>
            <a:pPr lvl="4"/>
            <a:r>
              <a:rPr lang="en-US" altLang="sv-SE" smtClean="0"/>
              <a:t>Nivå fem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sv-SE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sv-SE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9500547-70B5-4ABF-9DBC-85EE353365E6}" type="slidenum">
              <a:rPr lang="en-US" altLang="sv-SE"/>
              <a:pPr/>
              <a:t>‹#›</a:t>
            </a:fld>
            <a:endParaRPr lang="en-US" altLang="sv-SE"/>
          </a:p>
        </p:txBody>
      </p:sp>
      <p:grpSp>
        <p:nvGrpSpPr>
          <p:cNvPr id="20487" name="Group 7"/>
          <p:cNvGrpSpPr>
            <a:grpSpLocks/>
          </p:cNvGrpSpPr>
          <p:nvPr/>
        </p:nvGrpSpPr>
        <p:grpSpPr bwMode="auto">
          <a:xfrm>
            <a:off x="261938" y="87313"/>
            <a:ext cx="8488362" cy="831850"/>
            <a:chOff x="165" y="55"/>
            <a:chExt cx="5347" cy="524"/>
          </a:xfrm>
        </p:grpSpPr>
        <p:grpSp>
          <p:nvGrpSpPr>
            <p:cNvPr id="20488" name="Group 8"/>
            <p:cNvGrpSpPr>
              <a:grpSpLocks/>
            </p:cNvGrpSpPr>
            <p:nvPr userDrawn="1"/>
          </p:nvGrpSpPr>
          <p:grpSpPr bwMode="auto">
            <a:xfrm>
              <a:off x="664" y="104"/>
              <a:ext cx="4848" cy="432"/>
              <a:chOff x="664" y="104"/>
              <a:chExt cx="4848" cy="432"/>
            </a:xfrm>
          </p:grpSpPr>
          <p:sp>
            <p:nvSpPr>
              <p:cNvPr id="20489" name="Freeform 9"/>
              <p:cNvSpPr>
                <a:spLocks/>
              </p:cNvSpPr>
              <p:nvPr/>
            </p:nvSpPr>
            <p:spPr bwMode="ltGray">
              <a:xfrm>
                <a:off x="664" y="104"/>
                <a:ext cx="4848" cy="432"/>
              </a:xfrm>
              <a:custGeom>
                <a:avLst/>
                <a:gdLst>
                  <a:gd name="T0" fmla="*/ 4848 w 4848"/>
                  <a:gd name="T1" fmla="*/ 48 h 432"/>
                  <a:gd name="T2" fmla="*/ 4848 w 4848"/>
                  <a:gd name="T3" fmla="*/ 432 h 432"/>
                  <a:gd name="T4" fmla="*/ 0 w 4848"/>
                  <a:gd name="T5" fmla="*/ 432 h 432"/>
                  <a:gd name="T6" fmla="*/ 0 w 4848"/>
                  <a:gd name="T7" fmla="*/ 0 h 432"/>
                  <a:gd name="T8" fmla="*/ 4848 w 4848"/>
                  <a:gd name="T9" fmla="*/ 0 h 432"/>
                  <a:gd name="T10" fmla="*/ 4848 w 4848"/>
                  <a:gd name="T11" fmla="*/ 48 h 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848" h="432">
                    <a:moveTo>
                      <a:pt x="4848" y="48"/>
                    </a:moveTo>
                    <a:lnTo>
                      <a:pt x="4848" y="432"/>
                    </a:lnTo>
                    <a:cubicBezTo>
                      <a:pt x="4848" y="432"/>
                      <a:pt x="2424" y="432"/>
                      <a:pt x="0" y="432"/>
                    </a:cubicBezTo>
                    <a:cubicBezTo>
                      <a:pt x="161" y="345"/>
                      <a:pt x="169" y="61"/>
                      <a:pt x="0" y="0"/>
                    </a:cubicBezTo>
                    <a:cubicBezTo>
                      <a:pt x="2424" y="0"/>
                      <a:pt x="4848" y="0"/>
                      <a:pt x="4848" y="0"/>
                    </a:cubicBezTo>
                    <a:lnTo>
                      <a:pt x="4848" y="48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20490" name="Group 10"/>
              <p:cNvGrpSpPr>
                <a:grpSpLocks/>
              </p:cNvGrpSpPr>
              <p:nvPr/>
            </p:nvGrpSpPr>
            <p:grpSpPr bwMode="auto">
              <a:xfrm>
                <a:off x="1195" y="104"/>
                <a:ext cx="3827" cy="429"/>
                <a:chOff x="1021" y="240"/>
                <a:chExt cx="3827" cy="429"/>
              </a:xfrm>
            </p:grpSpPr>
            <p:grpSp>
              <p:nvGrpSpPr>
                <p:cNvPr id="20491" name="Group 11"/>
                <p:cNvGrpSpPr>
                  <a:grpSpLocks/>
                </p:cNvGrpSpPr>
                <p:nvPr/>
              </p:nvGrpSpPr>
              <p:grpSpPr bwMode="auto">
                <a:xfrm>
                  <a:off x="1021" y="241"/>
                  <a:ext cx="2208" cy="427"/>
                  <a:chOff x="1021" y="241"/>
                  <a:chExt cx="2208" cy="427"/>
                </a:xfrm>
              </p:grpSpPr>
              <p:sp>
                <p:nvSpPr>
                  <p:cNvPr id="20492" name="Freeform 12"/>
                  <p:cNvSpPr>
                    <a:spLocks/>
                  </p:cNvSpPr>
                  <p:nvPr/>
                </p:nvSpPr>
                <p:spPr bwMode="ltGray">
                  <a:xfrm>
                    <a:off x="2257" y="633"/>
                    <a:ext cx="7" cy="8"/>
                  </a:xfrm>
                  <a:custGeom>
                    <a:avLst/>
                    <a:gdLst>
                      <a:gd name="T0" fmla="*/ 5 w 15"/>
                      <a:gd name="T1" fmla="*/ 11 h 23"/>
                      <a:gd name="T2" fmla="*/ 15 w 15"/>
                      <a:gd name="T3" fmla="*/ 5 h 23"/>
                      <a:gd name="T4" fmla="*/ 13 w 15"/>
                      <a:gd name="T5" fmla="*/ 17 h 23"/>
                      <a:gd name="T6" fmla="*/ 5 w 15"/>
                      <a:gd name="T7" fmla="*/ 11 h 2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15" h="23">
                        <a:moveTo>
                          <a:pt x="5" y="11"/>
                        </a:moveTo>
                        <a:cubicBezTo>
                          <a:pt x="2" y="1"/>
                          <a:pt x="7" y="0"/>
                          <a:pt x="15" y="5"/>
                        </a:cubicBezTo>
                        <a:cubicBezTo>
                          <a:pt x="14" y="9"/>
                          <a:pt x="15" y="13"/>
                          <a:pt x="13" y="17"/>
                        </a:cubicBezTo>
                        <a:cubicBezTo>
                          <a:pt x="9" y="23"/>
                          <a:pt x="0" y="16"/>
                          <a:pt x="5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493" name="Freeform 13"/>
                  <p:cNvSpPr>
                    <a:spLocks/>
                  </p:cNvSpPr>
                  <p:nvPr/>
                </p:nvSpPr>
                <p:spPr bwMode="ltGray">
                  <a:xfrm>
                    <a:off x="2332" y="660"/>
                    <a:ext cx="9" cy="8"/>
                  </a:xfrm>
                  <a:custGeom>
                    <a:avLst/>
                    <a:gdLst>
                      <a:gd name="T0" fmla="*/ 3 w 20"/>
                      <a:gd name="T1" fmla="*/ 13 h 23"/>
                      <a:gd name="T2" fmla="*/ 11 w 20"/>
                      <a:gd name="T3" fmla="*/ 3 h 23"/>
                      <a:gd name="T4" fmla="*/ 7 w 20"/>
                      <a:gd name="T5" fmla="*/ 19 h 23"/>
                      <a:gd name="T6" fmla="*/ 3 w 20"/>
                      <a:gd name="T7" fmla="*/ 13 h 2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0" h="23">
                        <a:moveTo>
                          <a:pt x="3" y="13"/>
                        </a:moveTo>
                        <a:cubicBezTo>
                          <a:pt x="0" y="5"/>
                          <a:pt x="2" y="0"/>
                          <a:pt x="11" y="3"/>
                        </a:cubicBezTo>
                        <a:cubicBezTo>
                          <a:pt x="16" y="10"/>
                          <a:pt x="20" y="23"/>
                          <a:pt x="7" y="19"/>
                        </a:cubicBezTo>
                        <a:cubicBezTo>
                          <a:pt x="6" y="17"/>
                          <a:pt x="3" y="13"/>
                          <a:pt x="3" y="1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494" name="Freeform 14"/>
                  <p:cNvSpPr>
                    <a:spLocks/>
                  </p:cNvSpPr>
                  <p:nvPr/>
                </p:nvSpPr>
                <p:spPr bwMode="ltGray">
                  <a:xfrm>
                    <a:off x="2120" y="616"/>
                    <a:ext cx="13" cy="14"/>
                  </a:xfrm>
                  <a:custGeom>
                    <a:avLst/>
                    <a:gdLst>
                      <a:gd name="T0" fmla="*/ 16 w 30"/>
                      <a:gd name="T1" fmla="*/ 33 h 42"/>
                      <a:gd name="T2" fmla="*/ 8 w 30"/>
                      <a:gd name="T3" fmla="*/ 21 h 42"/>
                      <a:gd name="T4" fmla="*/ 0 w 30"/>
                      <a:gd name="T5" fmla="*/ 9 h 42"/>
                      <a:gd name="T6" fmla="*/ 16 w 30"/>
                      <a:gd name="T7" fmla="*/ 3 h 42"/>
                      <a:gd name="T8" fmla="*/ 30 w 30"/>
                      <a:gd name="T9" fmla="*/ 23 h 42"/>
                      <a:gd name="T10" fmla="*/ 28 w 30"/>
                      <a:gd name="T11" fmla="*/ 31 h 42"/>
                      <a:gd name="T12" fmla="*/ 16 w 30"/>
                      <a:gd name="T13" fmla="*/ 33 h 4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495" name="Freeform 15"/>
                  <p:cNvSpPr>
                    <a:spLocks/>
                  </p:cNvSpPr>
                  <p:nvPr/>
                </p:nvSpPr>
                <p:spPr bwMode="ltGray">
                  <a:xfrm>
                    <a:off x="1967" y="629"/>
                    <a:ext cx="11" cy="5"/>
                  </a:xfrm>
                  <a:custGeom>
                    <a:avLst/>
                    <a:gdLst>
                      <a:gd name="T0" fmla="*/ 15 w 25"/>
                      <a:gd name="T1" fmla="*/ 16 h 16"/>
                      <a:gd name="T2" fmla="*/ 3 w 25"/>
                      <a:gd name="T3" fmla="*/ 8 h 16"/>
                      <a:gd name="T4" fmla="*/ 15 w 25"/>
                      <a:gd name="T5" fmla="*/ 0 h 16"/>
                      <a:gd name="T6" fmla="*/ 15 w 25"/>
                      <a:gd name="T7" fmla="*/ 16 h 1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496" name="Freeform 16"/>
                  <p:cNvSpPr>
                    <a:spLocks/>
                  </p:cNvSpPr>
                  <p:nvPr/>
                </p:nvSpPr>
                <p:spPr bwMode="ltGray">
                  <a:xfrm>
                    <a:off x="1921" y="635"/>
                    <a:ext cx="28" cy="16"/>
                  </a:xfrm>
                  <a:custGeom>
                    <a:avLst/>
                    <a:gdLst>
                      <a:gd name="T0" fmla="*/ 14 w 65"/>
                      <a:gd name="T1" fmla="*/ 24 h 46"/>
                      <a:gd name="T2" fmla="*/ 30 w 65"/>
                      <a:gd name="T3" fmla="*/ 4 h 46"/>
                      <a:gd name="T4" fmla="*/ 42 w 65"/>
                      <a:gd name="T5" fmla="*/ 0 h 46"/>
                      <a:gd name="T6" fmla="*/ 58 w 65"/>
                      <a:gd name="T7" fmla="*/ 12 h 46"/>
                      <a:gd name="T8" fmla="*/ 32 w 65"/>
                      <a:gd name="T9" fmla="*/ 26 h 46"/>
                      <a:gd name="T10" fmla="*/ 12 w 65"/>
                      <a:gd name="T11" fmla="*/ 46 h 46"/>
                      <a:gd name="T12" fmla="*/ 8 w 65"/>
                      <a:gd name="T13" fmla="*/ 20 h 46"/>
                      <a:gd name="T14" fmla="*/ 12 w 65"/>
                      <a:gd name="T15" fmla="*/ 14 h 46"/>
                      <a:gd name="T16" fmla="*/ 14 w 65"/>
                      <a:gd name="T17" fmla="*/ 24 h 4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497" name="Freeform 17"/>
                  <p:cNvSpPr>
                    <a:spLocks/>
                  </p:cNvSpPr>
                  <p:nvPr/>
                </p:nvSpPr>
                <p:spPr bwMode="ltGray">
                  <a:xfrm>
                    <a:off x="1892" y="634"/>
                    <a:ext cx="29" cy="16"/>
                  </a:xfrm>
                  <a:custGeom>
                    <a:avLst/>
                    <a:gdLst>
                      <a:gd name="T0" fmla="*/ 0 w 69"/>
                      <a:gd name="T1" fmla="*/ 31 h 47"/>
                      <a:gd name="T2" fmla="*/ 18 w 69"/>
                      <a:gd name="T3" fmla="*/ 25 h 47"/>
                      <a:gd name="T4" fmla="*/ 52 w 69"/>
                      <a:gd name="T5" fmla="*/ 1 h 47"/>
                      <a:gd name="T6" fmla="*/ 64 w 69"/>
                      <a:gd name="T7" fmla="*/ 3 h 47"/>
                      <a:gd name="T8" fmla="*/ 50 w 69"/>
                      <a:gd name="T9" fmla="*/ 19 h 47"/>
                      <a:gd name="T10" fmla="*/ 28 w 69"/>
                      <a:gd name="T11" fmla="*/ 33 h 47"/>
                      <a:gd name="T12" fmla="*/ 22 w 69"/>
                      <a:gd name="T13" fmla="*/ 47 h 47"/>
                      <a:gd name="T14" fmla="*/ 16 w 69"/>
                      <a:gd name="T15" fmla="*/ 45 h 47"/>
                      <a:gd name="T16" fmla="*/ 12 w 69"/>
                      <a:gd name="T17" fmla="*/ 39 h 47"/>
                      <a:gd name="T18" fmla="*/ 0 w 69"/>
                      <a:gd name="T19" fmla="*/ 35 h 47"/>
                      <a:gd name="T20" fmla="*/ 0 w 69"/>
                      <a:gd name="T21" fmla="*/ 31 h 4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498" name="Freeform 18"/>
                  <p:cNvSpPr>
                    <a:spLocks/>
                  </p:cNvSpPr>
                  <p:nvPr/>
                </p:nvSpPr>
                <p:spPr bwMode="ltGray">
                  <a:xfrm>
                    <a:off x="1735" y="547"/>
                    <a:ext cx="151" cy="93"/>
                  </a:xfrm>
                  <a:custGeom>
                    <a:avLst/>
                    <a:gdLst>
                      <a:gd name="T0" fmla="*/ 10 w 355"/>
                      <a:gd name="T1" fmla="*/ 4 h 277"/>
                      <a:gd name="T2" fmla="*/ 36 w 355"/>
                      <a:gd name="T3" fmla="*/ 18 h 277"/>
                      <a:gd name="T4" fmla="*/ 46 w 355"/>
                      <a:gd name="T5" fmla="*/ 30 h 277"/>
                      <a:gd name="T6" fmla="*/ 76 w 355"/>
                      <a:gd name="T7" fmla="*/ 52 h 277"/>
                      <a:gd name="T8" fmla="*/ 92 w 355"/>
                      <a:gd name="T9" fmla="*/ 66 h 277"/>
                      <a:gd name="T10" fmla="*/ 122 w 355"/>
                      <a:gd name="T11" fmla="*/ 98 h 277"/>
                      <a:gd name="T12" fmla="*/ 136 w 355"/>
                      <a:gd name="T13" fmla="*/ 128 h 277"/>
                      <a:gd name="T14" fmla="*/ 148 w 355"/>
                      <a:gd name="T15" fmla="*/ 132 h 277"/>
                      <a:gd name="T16" fmla="*/ 154 w 355"/>
                      <a:gd name="T17" fmla="*/ 150 h 277"/>
                      <a:gd name="T18" fmla="*/ 176 w 355"/>
                      <a:gd name="T19" fmla="*/ 152 h 277"/>
                      <a:gd name="T20" fmla="*/ 170 w 355"/>
                      <a:gd name="T21" fmla="*/ 196 h 277"/>
                      <a:gd name="T22" fmla="*/ 180 w 355"/>
                      <a:gd name="T23" fmla="*/ 224 h 277"/>
                      <a:gd name="T24" fmla="*/ 198 w 355"/>
                      <a:gd name="T25" fmla="*/ 232 h 277"/>
                      <a:gd name="T26" fmla="*/ 216 w 355"/>
                      <a:gd name="T27" fmla="*/ 234 h 277"/>
                      <a:gd name="T28" fmla="*/ 236 w 355"/>
                      <a:gd name="T29" fmla="*/ 242 h 277"/>
                      <a:gd name="T30" fmla="*/ 254 w 355"/>
                      <a:gd name="T31" fmla="*/ 236 h 277"/>
                      <a:gd name="T32" fmla="*/ 272 w 355"/>
                      <a:gd name="T33" fmla="*/ 248 h 277"/>
                      <a:gd name="T34" fmla="*/ 296 w 355"/>
                      <a:gd name="T35" fmla="*/ 256 h 277"/>
                      <a:gd name="T36" fmla="*/ 314 w 355"/>
                      <a:gd name="T37" fmla="*/ 264 h 277"/>
                      <a:gd name="T38" fmla="*/ 352 w 355"/>
                      <a:gd name="T39" fmla="*/ 266 h 277"/>
                      <a:gd name="T40" fmla="*/ 342 w 355"/>
                      <a:gd name="T41" fmla="*/ 274 h 277"/>
                      <a:gd name="T42" fmla="*/ 322 w 355"/>
                      <a:gd name="T43" fmla="*/ 272 h 277"/>
                      <a:gd name="T44" fmla="*/ 300 w 355"/>
                      <a:gd name="T45" fmla="*/ 270 h 277"/>
                      <a:gd name="T46" fmla="*/ 288 w 355"/>
                      <a:gd name="T47" fmla="*/ 266 h 277"/>
                      <a:gd name="T48" fmla="*/ 252 w 355"/>
                      <a:gd name="T49" fmla="*/ 264 h 277"/>
                      <a:gd name="T50" fmla="*/ 234 w 355"/>
                      <a:gd name="T51" fmla="*/ 260 h 277"/>
                      <a:gd name="T52" fmla="*/ 172 w 355"/>
                      <a:gd name="T53" fmla="*/ 242 h 277"/>
                      <a:gd name="T54" fmla="*/ 160 w 355"/>
                      <a:gd name="T55" fmla="*/ 216 h 277"/>
                      <a:gd name="T56" fmla="*/ 126 w 355"/>
                      <a:gd name="T57" fmla="*/ 200 h 277"/>
                      <a:gd name="T58" fmla="*/ 108 w 355"/>
                      <a:gd name="T59" fmla="*/ 186 h 277"/>
                      <a:gd name="T60" fmla="*/ 94 w 355"/>
                      <a:gd name="T61" fmla="*/ 158 h 277"/>
                      <a:gd name="T62" fmla="*/ 68 w 355"/>
                      <a:gd name="T63" fmla="*/ 108 h 277"/>
                      <a:gd name="T64" fmla="*/ 64 w 355"/>
                      <a:gd name="T65" fmla="*/ 102 h 277"/>
                      <a:gd name="T66" fmla="*/ 58 w 355"/>
                      <a:gd name="T67" fmla="*/ 100 h 277"/>
                      <a:gd name="T68" fmla="*/ 54 w 355"/>
                      <a:gd name="T69" fmla="*/ 88 h 277"/>
                      <a:gd name="T70" fmla="*/ 38 w 355"/>
                      <a:gd name="T71" fmla="*/ 58 h 277"/>
                      <a:gd name="T72" fmla="*/ 20 w 355"/>
                      <a:gd name="T73" fmla="*/ 40 h 277"/>
                      <a:gd name="T74" fmla="*/ 4 w 355"/>
                      <a:gd name="T75" fmla="*/ 22 h 277"/>
                      <a:gd name="T76" fmla="*/ 10 w 355"/>
                      <a:gd name="T77" fmla="*/ 2 h 277"/>
                      <a:gd name="T78" fmla="*/ 10 w 355"/>
                      <a:gd name="T79" fmla="*/ 4 h 27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499" name="Freeform 19"/>
                  <p:cNvSpPr>
                    <a:spLocks/>
                  </p:cNvSpPr>
                  <p:nvPr/>
                </p:nvSpPr>
                <p:spPr bwMode="ltGray">
                  <a:xfrm>
                    <a:off x="1827" y="541"/>
                    <a:ext cx="67" cy="68"/>
                  </a:xfrm>
                  <a:custGeom>
                    <a:avLst/>
                    <a:gdLst>
                      <a:gd name="T0" fmla="*/ 54 w 156"/>
                      <a:gd name="T1" fmla="*/ 66 h 206"/>
                      <a:gd name="T2" fmla="*/ 66 w 156"/>
                      <a:gd name="T3" fmla="*/ 58 h 206"/>
                      <a:gd name="T4" fmla="*/ 68 w 156"/>
                      <a:gd name="T5" fmla="*/ 52 h 206"/>
                      <a:gd name="T6" fmla="*/ 80 w 156"/>
                      <a:gd name="T7" fmla="*/ 44 h 206"/>
                      <a:gd name="T8" fmla="*/ 106 w 156"/>
                      <a:gd name="T9" fmla="*/ 22 h 206"/>
                      <a:gd name="T10" fmla="*/ 112 w 156"/>
                      <a:gd name="T11" fmla="*/ 4 h 206"/>
                      <a:gd name="T12" fmla="*/ 124 w 156"/>
                      <a:gd name="T13" fmla="*/ 0 h 206"/>
                      <a:gd name="T14" fmla="*/ 150 w 156"/>
                      <a:gd name="T15" fmla="*/ 28 h 206"/>
                      <a:gd name="T16" fmla="*/ 146 w 156"/>
                      <a:gd name="T17" fmla="*/ 44 h 206"/>
                      <a:gd name="T18" fmla="*/ 126 w 156"/>
                      <a:gd name="T19" fmla="*/ 64 h 206"/>
                      <a:gd name="T20" fmla="*/ 132 w 156"/>
                      <a:gd name="T21" fmla="*/ 94 h 206"/>
                      <a:gd name="T22" fmla="*/ 142 w 156"/>
                      <a:gd name="T23" fmla="*/ 110 h 206"/>
                      <a:gd name="T24" fmla="*/ 146 w 156"/>
                      <a:gd name="T25" fmla="*/ 128 h 206"/>
                      <a:gd name="T26" fmla="*/ 128 w 156"/>
                      <a:gd name="T27" fmla="*/ 128 h 206"/>
                      <a:gd name="T28" fmla="*/ 116 w 156"/>
                      <a:gd name="T29" fmla="*/ 146 h 206"/>
                      <a:gd name="T30" fmla="*/ 104 w 156"/>
                      <a:gd name="T31" fmla="*/ 156 h 206"/>
                      <a:gd name="T32" fmla="*/ 100 w 156"/>
                      <a:gd name="T33" fmla="*/ 198 h 206"/>
                      <a:gd name="T34" fmla="*/ 88 w 156"/>
                      <a:gd name="T35" fmla="*/ 202 h 206"/>
                      <a:gd name="T36" fmla="*/ 82 w 156"/>
                      <a:gd name="T37" fmla="*/ 206 h 206"/>
                      <a:gd name="T38" fmla="*/ 76 w 156"/>
                      <a:gd name="T39" fmla="*/ 202 h 206"/>
                      <a:gd name="T40" fmla="*/ 72 w 156"/>
                      <a:gd name="T41" fmla="*/ 190 h 206"/>
                      <a:gd name="T42" fmla="*/ 60 w 156"/>
                      <a:gd name="T43" fmla="*/ 186 h 206"/>
                      <a:gd name="T44" fmla="*/ 42 w 156"/>
                      <a:gd name="T45" fmla="*/ 194 h 206"/>
                      <a:gd name="T46" fmla="*/ 28 w 156"/>
                      <a:gd name="T47" fmla="*/ 186 h 206"/>
                      <a:gd name="T48" fmla="*/ 10 w 156"/>
                      <a:gd name="T49" fmla="*/ 148 h 206"/>
                      <a:gd name="T50" fmla="*/ 4 w 156"/>
                      <a:gd name="T51" fmla="*/ 130 h 206"/>
                      <a:gd name="T52" fmla="*/ 0 w 156"/>
                      <a:gd name="T53" fmla="*/ 118 h 206"/>
                      <a:gd name="T54" fmla="*/ 20 w 156"/>
                      <a:gd name="T55" fmla="*/ 96 h 206"/>
                      <a:gd name="T56" fmla="*/ 32 w 156"/>
                      <a:gd name="T57" fmla="*/ 104 h 206"/>
                      <a:gd name="T58" fmla="*/ 34 w 156"/>
                      <a:gd name="T59" fmla="*/ 80 h 206"/>
                      <a:gd name="T60" fmla="*/ 52 w 156"/>
                      <a:gd name="T61" fmla="*/ 70 h 206"/>
                      <a:gd name="T62" fmla="*/ 54 w 156"/>
                      <a:gd name="T63" fmla="*/ 66 h 20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00" name="Freeform 20"/>
                  <p:cNvSpPr>
                    <a:spLocks/>
                  </p:cNvSpPr>
                  <p:nvPr/>
                </p:nvSpPr>
                <p:spPr bwMode="ltGray">
                  <a:xfrm>
                    <a:off x="1892" y="572"/>
                    <a:ext cx="47" cy="13"/>
                  </a:xfrm>
                  <a:custGeom>
                    <a:avLst/>
                    <a:gdLst>
                      <a:gd name="T0" fmla="*/ 4 w 109"/>
                      <a:gd name="T1" fmla="*/ 32 h 38"/>
                      <a:gd name="T2" fmla="*/ 18 w 109"/>
                      <a:gd name="T3" fmla="*/ 10 h 38"/>
                      <a:gd name="T4" fmla="*/ 46 w 109"/>
                      <a:gd name="T5" fmla="*/ 20 h 38"/>
                      <a:gd name="T6" fmla="*/ 72 w 109"/>
                      <a:gd name="T7" fmla="*/ 14 h 38"/>
                      <a:gd name="T8" fmla="*/ 90 w 109"/>
                      <a:gd name="T9" fmla="*/ 0 h 38"/>
                      <a:gd name="T10" fmla="*/ 76 w 109"/>
                      <a:gd name="T11" fmla="*/ 26 h 38"/>
                      <a:gd name="T12" fmla="*/ 60 w 109"/>
                      <a:gd name="T13" fmla="*/ 38 h 38"/>
                      <a:gd name="T14" fmla="*/ 42 w 109"/>
                      <a:gd name="T15" fmla="*/ 32 h 38"/>
                      <a:gd name="T16" fmla="*/ 14 w 109"/>
                      <a:gd name="T17" fmla="*/ 30 h 38"/>
                      <a:gd name="T18" fmla="*/ 4 w 109"/>
                      <a:gd name="T19" fmla="*/ 32 h 3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01" name="Freeform 21"/>
                  <p:cNvSpPr>
                    <a:spLocks/>
                  </p:cNvSpPr>
                  <p:nvPr/>
                </p:nvSpPr>
                <p:spPr bwMode="ltGray">
                  <a:xfrm>
                    <a:off x="1890" y="588"/>
                    <a:ext cx="32" cy="34"/>
                  </a:xfrm>
                  <a:custGeom>
                    <a:avLst/>
                    <a:gdLst>
                      <a:gd name="T0" fmla="*/ 8 w 76"/>
                      <a:gd name="T1" fmla="*/ 18 h 104"/>
                      <a:gd name="T2" fmla="*/ 18 w 76"/>
                      <a:gd name="T3" fmla="*/ 0 h 104"/>
                      <a:gd name="T4" fmla="*/ 34 w 76"/>
                      <a:gd name="T5" fmla="*/ 18 h 104"/>
                      <a:gd name="T6" fmla="*/ 62 w 76"/>
                      <a:gd name="T7" fmla="*/ 4 h 104"/>
                      <a:gd name="T8" fmla="*/ 46 w 76"/>
                      <a:gd name="T9" fmla="*/ 34 h 104"/>
                      <a:gd name="T10" fmla="*/ 54 w 76"/>
                      <a:gd name="T11" fmla="*/ 48 h 104"/>
                      <a:gd name="T12" fmla="*/ 58 w 76"/>
                      <a:gd name="T13" fmla="*/ 60 h 104"/>
                      <a:gd name="T14" fmla="*/ 46 w 76"/>
                      <a:gd name="T15" fmla="*/ 74 h 104"/>
                      <a:gd name="T16" fmla="*/ 34 w 76"/>
                      <a:gd name="T17" fmla="*/ 60 h 104"/>
                      <a:gd name="T18" fmla="*/ 22 w 76"/>
                      <a:gd name="T19" fmla="*/ 48 h 104"/>
                      <a:gd name="T20" fmla="*/ 28 w 76"/>
                      <a:gd name="T21" fmla="*/ 68 h 104"/>
                      <a:gd name="T22" fmla="*/ 30 w 76"/>
                      <a:gd name="T23" fmla="*/ 74 h 104"/>
                      <a:gd name="T24" fmla="*/ 20 w 76"/>
                      <a:gd name="T25" fmla="*/ 104 h 104"/>
                      <a:gd name="T26" fmla="*/ 12 w 76"/>
                      <a:gd name="T27" fmla="*/ 102 h 104"/>
                      <a:gd name="T28" fmla="*/ 8 w 76"/>
                      <a:gd name="T29" fmla="*/ 90 h 104"/>
                      <a:gd name="T30" fmla="*/ 0 w 76"/>
                      <a:gd name="T31" fmla="*/ 54 h 104"/>
                      <a:gd name="T32" fmla="*/ 2 w 76"/>
                      <a:gd name="T33" fmla="*/ 30 h 104"/>
                      <a:gd name="T34" fmla="*/ 8 w 76"/>
                      <a:gd name="T35" fmla="*/ 18 h 1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02" name="Freeform 22"/>
                  <p:cNvSpPr>
                    <a:spLocks/>
                  </p:cNvSpPr>
                  <p:nvPr/>
                </p:nvSpPr>
                <p:spPr bwMode="ltGray">
                  <a:xfrm>
                    <a:off x="1944" y="569"/>
                    <a:ext cx="16" cy="20"/>
                  </a:xfrm>
                  <a:custGeom>
                    <a:avLst/>
                    <a:gdLst>
                      <a:gd name="T0" fmla="*/ 3 w 37"/>
                      <a:gd name="T1" fmla="*/ 28 h 61"/>
                      <a:gd name="T2" fmla="*/ 13 w 37"/>
                      <a:gd name="T3" fmla="*/ 0 h 61"/>
                      <a:gd name="T4" fmla="*/ 15 w 37"/>
                      <a:gd name="T5" fmla="*/ 28 h 61"/>
                      <a:gd name="T6" fmla="*/ 37 w 37"/>
                      <a:gd name="T7" fmla="*/ 38 h 61"/>
                      <a:gd name="T8" fmla="*/ 19 w 37"/>
                      <a:gd name="T9" fmla="*/ 44 h 61"/>
                      <a:gd name="T10" fmla="*/ 5 w 37"/>
                      <a:gd name="T11" fmla="*/ 58 h 61"/>
                      <a:gd name="T12" fmla="*/ 1 w 37"/>
                      <a:gd name="T13" fmla="*/ 34 h 61"/>
                      <a:gd name="T14" fmla="*/ 3 w 37"/>
                      <a:gd name="T15" fmla="*/ 28 h 6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03" name="Freeform 23"/>
                  <p:cNvSpPr>
                    <a:spLocks/>
                  </p:cNvSpPr>
                  <p:nvPr/>
                </p:nvSpPr>
                <p:spPr bwMode="ltGray">
                  <a:xfrm>
                    <a:off x="1948" y="600"/>
                    <a:ext cx="20" cy="10"/>
                  </a:xfrm>
                  <a:custGeom>
                    <a:avLst/>
                    <a:gdLst>
                      <a:gd name="T0" fmla="*/ 7 w 49"/>
                      <a:gd name="T1" fmla="*/ 0 h 29"/>
                      <a:gd name="T2" fmla="*/ 29 w 49"/>
                      <a:gd name="T3" fmla="*/ 0 h 29"/>
                      <a:gd name="T4" fmla="*/ 49 w 49"/>
                      <a:gd name="T5" fmla="*/ 16 h 29"/>
                      <a:gd name="T6" fmla="*/ 35 w 49"/>
                      <a:gd name="T7" fmla="*/ 14 h 29"/>
                      <a:gd name="T8" fmla="*/ 3 w 49"/>
                      <a:gd name="T9" fmla="*/ 16 h 29"/>
                      <a:gd name="T10" fmla="*/ 7 w 49"/>
                      <a:gd name="T11" fmla="*/ 0 h 2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04" name="Freeform 24"/>
                  <p:cNvSpPr>
                    <a:spLocks/>
                  </p:cNvSpPr>
                  <p:nvPr/>
                </p:nvSpPr>
                <p:spPr bwMode="ltGray">
                  <a:xfrm>
                    <a:off x="1969" y="585"/>
                    <a:ext cx="26" cy="17"/>
                  </a:xfrm>
                  <a:custGeom>
                    <a:avLst/>
                    <a:gdLst>
                      <a:gd name="T0" fmla="*/ 21 w 61"/>
                      <a:gd name="T1" fmla="*/ 38 h 48"/>
                      <a:gd name="T2" fmla="*/ 15 w 61"/>
                      <a:gd name="T3" fmla="*/ 26 h 48"/>
                      <a:gd name="T4" fmla="*/ 3 w 61"/>
                      <a:gd name="T5" fmla="*/ 22 h 48"/>
                      <a:gd name="T6" fmla="*/ 13 w 61"/>
                      <a:gd name="T7" fmla="*/ 8 h 48"/>
                      <a:gd name="T8" fmla="*/ 25 w 61"/>
                      <a:gd name="T9" fmla="*/ 0 h 48"/>
                      <a:gd name="T10" fmla="*/ 49 w 61"/>
                      <a:gd name="T11" fmla="*/ 10 h 48"/>
                      <a:gd name="T12" fmla="*/ 53 w 61"/>
                      <a:gd name="T13" fmla="*/ 20 h 48"/>
                      <a:gd name="T14" fmla="*/ 61 w 61"/>
                      <a:gd name="T15" fmla="*/ 32 h 48"/>
                      <a:gd name="T16" fmla="*/ 41 w 61"/>
                      <a:gd name="T17" fmla="*/ 38 h 48"/>
                      <a:gd name="T18" fmla="*/ 23 w 61"/>
                      <a:gd name="T19" fmla="*/ 44 h 48"/>
                      <a:gd name="T20" fmla="*/ 21 w 61"/>
                      <a:gd name="T21" fmla="*/ 38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05" name="Freeform 25"/>
                  <p:cNvSpPr>
                    <a:spLocks/>
                  </p:cNvSpPr>
                  <p:nvPr/>
                </p:nvSpPr>
                <p:spPr bwMode="ltGray">
                  <a:xfrm>
                    <a:off x="1976" y="593"/>
                    <a:ext cx="122" cy="61"/>
                  </a:xfrm>
                  <a:custGeom>
                    <a:avLst/>
                    <a:gdLst>
                      <a:gd name="T0" fmla="*/ 46 w 286"/>
                      <a:gd name="T1" fmla="*/ 28 h 182"/>
                      <a:gd name="T2" fmla="*/ 36 w 286"/>
                      <a:gd name="T3" fmla="*/ 14 h 182"/>
                      <a:gd name="T4" fmla="*/ 26 w 286"/>
                      <a:gd name="T5" fmla="*/ 30 h 182"/>
                      <a:gd name="T6" fmla="*/ 0 w 286"/>
                      <a:gd name="T7" fmla="*/ 24 h 182"/>
                      <a:gd name="T8" fmla="*/ 10 w 286"/>
                      <a:gd name="T9" fmla="*/ 42 h 182"/>
                      <a:gd name="T10" fmla="*/ 16 w 286"/>
                      <a:gd name="T11" fmla="*/ 62 h 182"/>
                      <a:gd name="T12" fmla="*/ 24 w 286"/>
                      <a:gd name="T13" fmla="*/ 48 h 182"/>
                      <a:gd name="T14" fmla="*/ 30 w 286"/>
                      <a:gd name="T15" fmla="*/ 44 h 182"/>
                      <a:gd name="T16" fmla="*/ 48 w 286"/>
                      <a:gd name="T17" fmla="*/ 56 h 182"/>
                      <a:gd name="T18" fmla="*/ 70 w 286"/>
                      <a:gd name="T19" fmla="*/ 62 h 182"/>
                      <a:gd name="T20" fmla="*/ 88 w 286"/>
                      <a:gd name="T21" fmla="*/ 72 h 182"/>
                      <a:gd name="T22" fmla="*/ 106 w 286"/>
                      <a:gd name="T23" fmla="*/ 102 h 182"/>
                      <a:gd name="T24" fmla="*/ 104 w 286"/>
                      <a:gd name="T25" fmla="*/ 122 h 182"/>
                      <a:gd name="T26" fmla="*/ 98 w 286"/>
                      <a:gd name="T27" fmla="*/ 134 h 182"/>
                      <a:gd name="T28" fmla="*/ 122 w 286"/>
                      <a:gd name="T29" fmla="*/ 128 h 182"/>
                      <a:gd name="T30" fmla="*/ 140 w 286"/>
                      <a:gd name="T31" fmla="*/ 140 h 182"/>
                      <a:gd name="T32" fmla="*/ 168 w 286"/>
                      <a:gd name="T33" fmla="*/ 148 h 182"/>
                      <a:gd name="T34" fmla="*/ 174 w 286"/>
                      <a:gd name="T35" fmla="*/ 146 h 182"/>
                      <a:gd name="T36" fmla="*/ 168 w 286"/>
                      <a:gd name="T37" fmla="*/ 134 h 182"/>
                      <a:gd name="T38" fmla="*/ 178 w 286"/>
                      <a:gd name="T39" fmla="*/ 136 h 182"/>
                      <a:gd name="T40" fmla="*/ 186 w 286"/>
                      <a:gd name="T41" fmla="*/ 118 h 182"/>
                      <a:gd name="T42" fmla="*/ 202 w 286"/>
                      <a:gd name="T43" fmla="*/ 122 h 182"/>
                      <a:gd name="T44" fmla="*/ 214 w 286"/>
                      <a:gd name="T45" fmla="*/ 130 h 182"/>
                      <a:gd name="T46" fmla="*/ 244 w 286"/>
                      <a:gd name="T47" fmla="*/ 168 h 182"/>
                      <a:gd name="T48" fmla="*/ 262 w 286"/>
                      <a:gd name="T49" fmla="*/ 178 h 182"/>
                      <a:gd name="T50" fmla="*/ 284 w 286"/>
                      <a:gd name="T51" fmla="*/ 170 h 182"/>
                      <a:gd name="T52" fmla="*/ 268 w 286"/>
                      <a:gd name="T53" fmla="*/ 160 h 182"/>
                      <a:gd name="T54" fmla="*/ 256 w 286"/>
                      <a:gd name="T55" fmla="*/ 138 h 182"/>
                      <a:gd name="T56" fmla="*/ 250 w 286"/>
                      <a:gd name="T57" fmla="*/ 132 h 182"/>
                      <a:gd name="T58" fmla="*/ 248 w 286"/>
                      <a:gd name="T59" fmla="*/ 122 h 182"/>
                      <a:gd name="T60" fmla="*/ 236 w 286"/>
                      <a:gd name="T61" fmla="*/ 116 h 182"/>
                      <a:gd name="T62" fmla="*/ 240 w 286"/>
                      <a:gd name="T63" fmla="*/ 96 h 182"/>
                      <a:gd name="T64" fmla="*/ 220 w 286"/>
                      <a:gd name="T65" fmla="*/ 86 h 182"/>
                      <a:gd name="T66" fmla="*/ 210 w 286"/>
                      <a:gd name="T67" fmla="*/ 70 h 182"/>
                      <a:gd name="T68" fmla="*/ 190 w 286"/>
                      <a:gd name="T69" fmla="*/ 54 h 182"/>
                      <a:gd name="T70" fmla="*/ 168 w 286"/>
                      <a:gd name="T71" fmla="*/ 38 h 182"/>
                      <a:gd name="T72" fmla="*/ 156 w 286"/>
                      <a:gd name="T73" fmla="*/ 34 h 182"/>
                      <a:gd name="T74" fmla="*/ 120 w 286"/>
                      <a:gd name="T75" fmla="*/ 16 h 182"/>
                      <a:gd name="T76" fmla="*/ 102 w 286"/>
                      <a:gd name="T77" fmla="*/ 4 h 182"/>
                      <a:gd name="T78" fmla="*/ 96 w 286"/>
                      <a:gd name="T79" fmla="*/ 0 h 182"/>
                      <a:gd name="T80" fmla="*/ 70 w 286"/>
                      <a:gd name="T81" fmla="*/ 10 h 182"/>
                      <a:gd name="T82" fmla="*/ 56 w 286"/>
                      <a:gd name="T83" fmla="*/ 32 h 182"/>
                      <a:gd name="T84" fmla="*/ 46 w 286"/>
                      <a:gd name="T85" fmla="*/ 28 h 18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06" name="Freeform 26"/>
                  <p:cNvSpPr>
                    <a:spLocks/>
                  </p:cNvSpPr>
                  <p:nvPr/>
                </p:nvSpPr>
                <p:spPr bwMode="ltGray">
                  <a:xfrm>
                    <a:off x="2082" y="599"/>
                    <a:ext cx="33" cy="26"/>
                  </a:xfrm>
                  <a:custGeom>
                    <a:avLst/>
                    <a:gdLst>
                      <a:gd name="T0" fmla="*/ 1 w 78"/>
                      <a:gd name="T1" fmla="*/ 58 h 78"/>
                      <a:gd name="T2" fmla="*/ 27 w 78"/>
                      <a:gd name="T3" fmla="*/ 60 h 78"/>
                      <a:gd name="T4" fmla="*/ 45 w 78"/>
                      <a:gd name="T5" fmla="*/ 48 h 78"/>
                      <a:gd name="T6" fmla="*/ 57 w 78"/>
                      <a:gd name="T7" fmla="*/ 30 h 78"/>
                      <a:gd name="T8" fmla="*/ 43 w 78"/>
                      <a:gd name="T9" fmla="*/ 14 h 78"/>
                      <a:gd name="T10" fmla="*/ 43 w 78"/>
                      <a:gd name="T11" fmla="*/ 4 h 78"/>
                      <a:gd name="T12" fmla="*/ 71 w 78"/>
                      <a:gd name="T13" fmla="*/ 26 h 78"/>
                      <a:gd name="T14" fmla="*/ 67 w 78"/>
                      <a:gd name="T15" fmla="*/ 54 h 78"/>
                      <a:gd name="T16" fmla="*/ 33 w 78"/>
                      <a:gd name="T17" fmla="*/ 78 h 78"/>
                      <a:gd name="T18" fmla="*/ 9 w 78"/>
                      <a:gd name="T19" fmla="*/ 66 h 78"/>
                      <a:gd name="T20" fmla="*/ 3 w 78"/>
                      <a:gd name="T21" fmla="*/ 62 h 78"/>
                      <a:gd name="T22" fmla="*/ 1 w 78"/>
                      <a:gd name="T23" fmla="*/ 58 h 7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07" name="Freeform 27"/>
                  <p:cNvSpPr>
                    <a:spLocks/>
                  </p:cNvSpPr>
                  <p:nvPr/>
                </p:nvSpPr>
                <p:spPr bwMode="ltGray">
                  <a:xfrm>
                    <a:off x="2152" y="544"/>
                    <a:ext cx="8" cy="6"/>
                  </a:xfrm>
                  <a:custGeom>
                    <a:avLst/>
                    <a:gdLst>
                      <a:gd name="T0" fmla="*/ 3 w 17"/>
                      <a:gd name="T1" fmla="*/ 4 h 18"/>
                      <a:gd name="T2" fmla="*/ 3 w 17"/>
                      <a:gd name="T3" fmla="*/ 14 h 18"/>
                      <a:gd name="T4" fmla="*/ 3 w 17"/>
                      <a:gd name="T5" fmla="*/ 4 h 1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08" name="Freeform 28"/>
                  <p:cNvSpPr>
                    <a:spLocks/>
                  </p:cNvSpPr>
                  <p:nvPr/>
                </p:nvSpPr>
                <p:spPr bwMode="ltGray">
                  <a:xfrm>
                    <a:off x="2194" y="584"/>
                    <a:ext cx="11" cy="8"/>
                  </a:xfrm>
                  <a:custGeom>
                    <a:avLst/>
                    <a:gdLst>
                      <a:gd name="T0" fmla="*/ 8 w 26"/>
                      <a:gd name="T1" fmla="*/ 14 h 22"/>
                      <a:gd name="T2" fmla="*/ 14 w 26"/>
                      <a:gd name="T3" fmla="*/ 0 h 22"/>
                      <a:gd name="T4" fmla="*/ 14 w 26"/>
                      <a:gd name="T5" fmla="*/ 22 h 22"/>
                      <a:gd name="T6" fmla="*/ 8 w 26"/>
                      <a:gd name="T7" fmla="*/ 14 h 2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6" h="22">
                        <a:moveTo>
                          <a:pt x="8" y="14"/>
                        </a:moveTo>
                        <a:cubicBezTo>
                          <a:pt x="5" y="6"/>
                          <a:pt x="5" y="3"/>
                          <a:pt x="14" y="0"/>
                        </a:cubicBezTo>
                        <a:cubicBezTo>
                          <a:pt x="26" y="4"/>
                          <a:pt x="23" y="16"/>
                          <a:pt x="14" y="22"/>
                        </a:cubicBezTo>
                        <a:cubicBezTo>
                          <a:pt x="0" y="17"/>
                          <a:pt x="13" y="3"/>
                          <a:pt x="8" y="1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09" name="Freeform 29"/>
                  <p:cNvSpPr>
                    <a:spLocks/>
                  </p:cNvSpPr>
                  <p:nvPr/>
                </p:nvSpPr>
                <p:spPr bwMode="ltGray">
                  <a:xfrm>
                    <a:off x="2059" y="494"/>
                    <a:ext cx="8" cy="5"/>
                  </a:xfrm>
                  <a:custGeom>
                    <a:avLst/>
                    <a:gdLst>
                      <a:gd name="T0" fmla="*/ 7 w 20"/>
                      <a:gd name="T1" fmla="*/ 12 h 15"/>
                      <a:gd name="T2" fmla="*/ 17 w 20"/>
                      <a:gd name="T3" fmla="*/ 2 h 15"/>
                      <a:gd name="T4" fmla="*/ 9 w 20"/>
                      <a:gd name="T5" fmla="*/ 12 h 15"/>
                      <a:gd name="T6" fmla="*/ 7 w 20"/>
                      <a:gd name="T7" fmla="*/ 12 h 1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10" name="Freeform 30"/>
                  <p:cNvSpPr>
                    <a:spLocks/>
                  </p:cNvSpPr>
                  <p:nvPr/>
                </p:nvSpPr>
                <p:spPr bwMode="ltGray">
                  <a:xfrm>
                    <a:off x="1988" y="536"/>
                    <a:ext cx="8" cy="5"/>
                  </a:xfrm>
                  <a:custGeom>
                    <a:avLst/>
                    <a:gdLst>
                      <a:gd name="T0" fmla="*/ 7 w 20"/>
                      <a:gd name="T1" fmla="*/ 12 h 15"/>
                      <a:gd name="T2" fmla="*/ 15 w 20"/>
                      <a:gd name="T3" fmla="*/ 2 h 15"/>
                      <a:gd name="T4" fmla="*/ 15 w 20"/>
                      <a:gd name="T5" fmla="*/ 14 h 15"/>
                      <a:gd name="T6" fmla="*/ 7 w 20"/>
                      <a:gd name="T7" fmla="*/ 12 h 1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11" name="Freeform 31"/>
                  <p:cNvSpPr>
                    <a:spLocks/>
                  </p:cNvSpPr>
                  <p:nvPr/>
                </p:nvSpPr>
                <p:spPr bwMode="ltGray">
                  <a:xfrm>
                    <a:off x="1910" y="523"/>
                    <a:ext cx="34" cy="27"/>
                  </a:xfrm>
                  <a:custGeom>
                    <a:avLst/>
                    <a:gdLst>
                      <a:gd name="T0" fmla="*/ 0 w 80"/>
                      <a:gd name="T1" fmla="*/ 50 h 80"/>
                      <a:gd name="T2" fmla="*/ 14 w 80"/>
                      <a:gd name="T3" fmla="*/ 24 h 80"/>
                      <a:gd name="T4" fmla="*/ 26 w 80"/>
                      <a:gd name="T5" fmla="*/ 20 h 80"/>
                      <a:gd name="T6" fmla="*/ 48 w 80"/>
                      <a:gd name="T7" fmla="*/ 18 h 80"/>
                      <a:gd name="T8" fmla="*/ 58 w 80"/>
                      <a:gd name="T9" fmla="*/ 0 h 80"/>
                      <a:gd name="T10" fmla="*/ 80 w 80"/>
                      <a:gd name="T11" fmla="*/ 40 h 80"/>
                      <a:gd name="T12" fmla="*/ 70 w 80"/>
                      <a:gd name="T13" fmla="*/ 56 h 80"/>
                      <a:gd name="T14" fmla="*/ 54 w 80"/>
                      <a:gd name="T15" fmla="*/ 62 h 80"/>
                      <a:gd name="T16" fmla="*/ 48 w 80"/>
                      <a:gd name="T17" fmla="*/ 80 h 80"/>
                      <a:gd name="T18" fmla="*/ 32 w 80"/>
                      <a:gd name="T19" fmla="*/ 68 h 80"/>
                      <a:gd name="T20" fmla="*/ 38 w 80"/>
                      <a:gd name="T21" fmla="*/ 52 h 80"/>
                      <a:gd name="T22" fmla="*/ 30 w 80"/>
                      <a:gd name="T23" fmla="*/ 28 h 80"/>
                      <a:gd name="T24" fmla="*/ 20 w 80"/>
                      <a:gd name="T25" fmla="*/ 48 h 80"/>
                      <a:gd name="T26" fmla="*/ 8 w 80"/>
                      <a:gd name="T27" fmla="*/ 56 h 80"/>
                      <a:gd name="T28" fmla="*/ 0 w 80"/>
                      <a:gd name="T29" fmla="*/ 50 h 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12" name="Freeform 32"/>
                  <p:cNvSpPr>
                    <a:spLocks/>
                  </p:cNvSpPr>
                  <p:nvPr/>
                </p:nvSpPr>
                <p:spPr bwMode="ltGray">
                  <a:xfrm>
                    <a:off x="1899" y="466"/>
                    <a:ext cx="40" cy="58"/>
                  </a:xfrm>
                  <a:custGeom>
                    <a:avLst/>
                    <a:gdLst>
                      <a:gd name="T0" fmla="*/ 14 w 94"/>
                      <a:gd name="T1" fmla="*/ 96 h 174"/>
                      <a:gd name="T2" fmla="*/ 26 w 94"/>
                      <a:gd name="T3" fmla="*/ 128 h 174"/>
                      <a:gd name="T4" fmla="*/ 32 w 94"/>
                      <a:gd name="T5" fmla="*/ 108 h 174"/>
                      <a:gd name="T6" fmla="*/ 52 w 94"/>
                      <a:gd name="T7" fmla="*/ 100 h 174"/>
                      <a:gd name="T8" fmla="*/ 46 w 94"/>
                      <a:gd name="T9" fmla="*/ 124 h 174"/>
                      <a:gd name="T10" fmla="*/ 66 w 94"/>
                      <a:gd name="T11" fmla="*/ 126 h 174"/>
                      <a:gd name="T12" fmla="*/ 76 w 94"/>
                      <a:gd name="T13" fmla="*/ 142 h 174"/>
                      <a:gd name="T14" fmla="*/ 58 w 94"/>
                      <a:gd name="T15" fmla="*/ 148 h 174"/>
                      <a:gd name="T16" fmla="*/ 74 w 94"/>
                      <a:gd name="T17" fmla="*/ 174 h 174"/>
                      <a:gd name="T18" fmla="*/ 84 w 94"/>
                      <a:gd name="T19" fmla="*/ 154 h 174"/>
                      <a:gd name="T20" fmla="*/ 82 w 94"/>
                      <a:gd name="T21" fmla="*/ 112 h 174"/>
                      <a:gd name="T22" fmla="*/ 60 w 94"/>
                      <a:gd name="T23" fmla="*/ 106 h 174"/>
                      <a:gd name="T24" fmla="*/ 50 w 94"/>
                      <a:gd name="T25" fmla="*/ 82 h 174"/>
                      <a:gd name="T26" fmla="*/ 34 w 94"/>
                      <a:gd name="T27" fmla="*/ 82 h 174"/>
                      <a:gd name="T28" fmla="*/ 30 w 94"/>
                      <a:gd name="T29" fmla="*/ 70 h 174"/>
                      <a:gd name="T30" fmla="*/ 42 w 94"/>
                      <a:gd name="T31" fmla="*/ 42 h 174"/>
                      <a:gd name="T32" fmla="*/ 30 w 94"/>
                      <a:gd name="T33" fmla="*/ 0 h 174"/>
                      <a:gd name="T34" fmla="*/ 18 w 94"/>
                      <a:gd name="T35" fmla="*/ 22 h 174"/>
                      <a:gd name="T36" fmla="*/ 4 w 94"/>
                      <a:gd name="T37" fmla="*/ 46 h 174"/>
                      <a:gd name="T38" fmla="*/ 14 w 94"/>
                      <a:gd name="T39" fmla="*/ 76 h 174"/>
                      <a:gd name="T40" fmla="*/ 14 w 94"/>
                      <a:gd name="T41" fmla="*/ 96 h 1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13" name="Freeform 33"/>
                  <p:cNvSpPr>
                    <a:spLocks/>
                  </p:cNvSpPr>
                  <p:nvPr/>
                </p:nvSpPr>
                <p:spPr bwMode="ltGray">
                  <a:xfrm>
                    <a:off x="1909" y="508"/>
                    <a:ext cx="14" cy="17"/>
                  </a:xfrm>
                  <a:custGeom>
                    <a:avLst/>
                    <a:gdLst>
                      <a:gd name="T0" fmla="*/ 6 w 32"/>
                      <a:gd name="T1" fmla="*/ 24 h 50"/>
                      <a:gd name="T2" fmla="*/ 12 w 32"/>
                      <a:gd name="T3" fmla="*/ 0 h 50"/>
                      <a:gd name="T4" fmla="*/ 20 w 32"/>
                      <a:gd name="T5" fmla="*/ 16 h 50"/>
                      <a:gd name="T6" fmla="*/ 22 w 32"/>
                      <a:gd name="T7" fmla="*/ 24 h 50"/>
                      <a:gd name="T8" fmla="*/ 28 w 32"/>
                      <a:gd name="T9" fmla="*/ 26 h 50"/>
                      <a:gd name="T10" fmla="*/ 32 w 32"/>
                      <a:gd name="T11" fmla="*/ 38 h 50"/>
                      <a:gd name="T12" fmla="*/ 18 w 32"/>
                      <a:gd name="T13" fmla="*/ 50 h 50"/>
                      <a:gd name="T14" fmla="*/ 6 w 32"/>
                      <a:gd name="T15" fmla="*/ 24 h 5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14" name="Freeform 34"/>
                  <p:cNvSpPr>
                    <a:spLocks/>
                  </p:cNvSpPr>
                  <p:nvPr/>
                </p:nvSpPr>
                <p:spPr bwMode="ltGray">
                  <a:xfrm>
                    <a:off x="1881" y="512"/>
                    <a:ext cx="19" cy="17"/>
                  </a:xfrm>
                  <a:custGeom>
                    <a:avLst/>
                    <a:gdLst>
                      <a:gd name="T0" fmla="*/ 0 w 43"/>
                      <a:gd name="T1" fmla="*/ 44 h 50"/>
                      <a:gd name="T2" fmla="*/ 22 w 43"/>
                      <a:gd name="T3" fmla="*/ 20 h 50"/>
                      <a:gd name="T4" fmla="*/ 36 w 43"/>
                      <a:gd name="T5" fmla="*/ 0 h 50"/>
                      <a:gd name="T6" fmla="*/ 24 w 43"/>
                      <a:gd name="T7" fmla="*/ 28 h 50"/>
                      <a:gd name="T8" fmla="*/ 2 w 43"/>
                      <a:gd name="T9" fmla="*/ 50 h 50"/>
                      <a:gd name="T10" fmla="*/ 0 w 43"/>
                      <a:gd name="T11" fmla="*/ 44 h 5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15" name="Freeform 35"/>
                  <p:cNvSpPr>
                    <a:spLocks/>
                  </p:cNvSpPr>
                  <p:nvPr/>
                </p:nvSpPr>
                <p:spPr bwMode="ltGray">
                  <a:xfrm>
                    <a:off x="2930" y="489"/>
                    <a:ext cx="299" cy="179"/>
                  </a:xfrm>
                  <a:custGeom>
                    <a:avLst/>
                    <a:gdLst>
                      <a:gd name="T0" fmla="*/ 21 w 471"/>
                      <a:gd name="T1" fmla="*/ 280 h 281"/>
                      <a:gd name="T2" fmla="*/ 24 w 471"/>
                      <a:gd name="T3" fmla="*/ 250 h 281"/>
                      <a:gd name="T4" fmla="*/ 22 w 471"/>
                      <a:gd name="T5" fmla="*/ 245 h 281"/>
                      <a:gd name="T6" fmla="*/ 16 w 471"/>
                      <a:gd name="T7" fmla="*/ 218 h 281"/>
                      <a:gd name="T8" fmla="*/ 4 w 471"/>
                      <a:gd name="T9" fmla="*/ 215 h 281"/>
                      <a:gd name="T10" fmla="*/ 0 w 471"/>
                      <a:gd name="T11" fmla="*/ 191 h 281"/>
                      <a:gd name="T12" fmla="*/ 12 w 471"/>
                      <a:gd name="T13" fmla="*/ 180 h 281"/>
                      <a:gd name="T14" fmla="*/ 6 w 471"/>
                      <a:gd name="T15" fmla="*/ 165 h 281"/>
                      <a:gd name="T16" fmla="*/ 2 w 471"/>
                      <a:gd name="T17" fmla="*/ 160 h 281"/>
                      <a:gd name="T18" fmla="*/ 28 w 471"/>
                      <a:gd name="T19" fmla="*/ 120 h 281"/>
                      <a:gd name="T20" fmla="*/ 44 w 471"/>
                      <a:gd name="T21" fmla="*/ 96 h 281"/>
                      <a:gd name="T22" fmla="*/ 42 w 471"/>
                      <a:gd name="T23" fmla="*/ 70 h 281"/>
                      <a:gd name="T24" fmla="*/ 24 w 471"/>
                      <a:gd name="T25" fmla="*/ 43 h 281"/>
                      <a:gd name="T26" fmla="*/ 20 w 471"/>
                      <a:gd name="T27" fmla="*/ 32 h 281"/>
                      <a:gd name="T28" fmla="*/ 26 w 471"/>
                      <a:gd name="T29" fmla="*/ 36 h 281"/>
                      <a:gd name="T30" fmla="*/ 48 w 471"/>
                      <a:gd name="T31" fmla="*/ 35 h 281"/>
                      <a:gd name="T32" fmla="*/ 64 w 471"/>
                      <a:gd name="T33" fmla="*/ 11 h 281"/>
                      <a:gd name="T34" fmla="*/ 82 w 471"/>
                      <a:gd name="T35" fmla="*/ 0 h 281"/>
                      <a:gd name="T36" fmla="*/ 88 w 471"/>
                      <a:gd name="T37" fmla="*/ 2 h 281"/>
                      <a:gd name="T38" fmla="*/ 92 w 471"/>
                      <a:gd name="T39" fmla="*/ 9 h 281"/>
                      <a:gd name="T40" fmla="*/ 98 w 471"/>
                      <a:gd name="T41" fmla="*/ 5 h 281"/>
                      <a:gd name="T42" fmla="*/ 110 w 471"/>
                      <a:gd name="T43" fmla="*/ 8 h 281"/>
                      <a:gd name="T44" fmla="*/ 116 w 471"/>
                      <a:gd name="T45" fmla="*/ 9 h 281"/>
                      <a:gd name="T46" fmla="*/ 141 w 471"/>
                      <a:gd name="T47" fmla="*/ 14 h 281"/>
                      <a:gd name="T48" fmla="*/ 155 w 471"/>
                      <a:gd name="T49" fmla="*/ 24 h 281"/>
                      <a:gd name="T50" fmla="*/ 167 w 471"/>
                      <a:gd name="T51" fmla="*/ 17 h 281"/>
                      <a:gd name="T52" fmla="*/ 173 w 471"/>
                      <a:gd name="T53" fmla="*/ 14 h 281"/>
                      <a:gd name="T54" fmla="*/ 195 w 471"/>
                      <a:gd name="T55" fmla="*/ 14 h 281"/>
                      <a:gd name="T56" fmla="*/ 211 w 471"/>
                      <a:gd name="T57" fmla="*/ 32 h 281"/>
                      <a:gd name="T58" fmla="*/ 231 w 471"/>
                      <a:gd name="T59" fmla="*/ 59 h 281"/>
                      <a:gd name="T60" fmla="*/ 245 w 471"/>
                      <a:gd name="T61" fmla="*/ 70 h 281"/>
                      <a:gd name="T62" fmla="*/ 257 w 471"/>
                      <a:gd name="T63" fmla="*/ 68 h 281"/>
                      <a:gd name="T64" fmla="*/ 270 w 471"/>
                      <a:gd name="T65" fmla="*/ 65 h 281"/>
                      <a:gd name="T66" fmla="*/ 290 w 471"/>
                      <a:gd name="T67" fmla="*/ 71 h 281"/>
                      <a:gd name="T68" fmla="*/ 300 w 471"/>
                      <a:gd name="T69" fmla="*/ 81 h 281"/>
                      <a:gd name="T70" fmla="*/ 308 w 471"/>
                      <a:gd name="T71" fmla="*/ 90 h 281"/>
                      <a:gd name="T72" fmla="*/ 318 w 471"/>
                      <a:gd name="T73" fmla="*/ 111 h 281"/>
                      <a:gd name="T74" fmla="*/ 322 w 471"/>
                      <a:gd name="T75" fmla="*/ 120 h 281"/>
                      <a:gd name="T76" fmla="*/ 324 w 471"/>
                      <a:gd name="T77" fmla="*/ 125 h 281"/>
                      <a:gd name="T78" fmla="*/ 310 w 471"/>
                      <a:gd name="T79" fmla="*/ 142 h 281"/>
                      <a:gd name="T80" fmla="*/ 322 w 471"/>
                      <a:gd name="T81" fmla="*/ 141 h 281"/>
                      <a:gd name="T82" fmla="*/ 342 w 471"/>
                      <a:gd name="T83" fmla="*/ 155 h 281"/>
                      <a:gd name="T84" fmla="*/ 364 w 471"/>
                      <a:gd name="T85" fmla="*/ 157 h 281"/>
                      <a:gd name="T86" fmla="*/ 380 w 471"/>
                      <a:gd name="T87" fmla="*/ 168 h 281"/>
                      <a:gd name="T88" fmla="*/ 382 w 471"/>
                      <a:gd name="T89" fmla="*/ 172 h 281"/>
                      <a:gd name="T90" fmla="*/ 382 w 471"/>
                      <a:gd name="T91" fmla="*/ 176 h 281"/>
                      <a:gd name="T92" fmla="*/ 394 w 471"/>
                      <a:gd name="T93" fmla="*/ 172 h 281"/>
                      <a:gd name="T94" fmla="*/ 400 w 471"/>
                      <a:gd name="T95" fmla="*/ 171 h 281"/>
                      <a:gd name="T96" fmla="*/ 439 w 471"/>
                      <a:gd name="T97" fmla="*/ 185 h 281"/>
                      <a:gd name="T98" fmla="*/ 447 w 471"/>
                      <a:gd name="T99" fmla="*/ 199 h 281"/>
                      <a:gd name="T100" fmla="*/ 465 w 471"/>
                      <a:gd name="T101" fmla="*/ 201 h 281"/>
                      <a:gd name="T102" fmla="*/ 471 w 471"/>
                      <a:gd name="T103" fmla="*/ 215 h 281"/>
                      <a:gd name="T104" fmla="*/ 451 w 471"/>
                      <a:gd name="T105" fmla="*/ 258 h 281"/>
                      <a:gd name="T106" fmla="*/ 435 w 471"/>
                      <a:gd name="T107" fmla="*/ 281 h 28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</a:cxnLst>
                    <a:rect l="0" t="0" r="r" b="b"/>
                    <a:pathLst>
                      <a:path w="471" h="281">
                        <a:moveTo>
                          <a:pt x="21" y="280"/>
                        </a:moveTo>
                        <a:cubicBezTo>
                          <a:pt x="32" y="281"/>
                          <a:pt x="25" y="253"/>
                          <a:pt x="24" y="250"/>
                        </a:cubicBezTo>
                        <a:cubicBezTo>
                          <a:pt x="23" y="248"/>
                          <a:pt x="22" y="245"/>
                          <a:pt x="22" y="245"/>
                        </a:cubicBezTo>
                        <a:cubicBezTo>
                          <a:pt x="21" y="243"/>
                          <a:pt x="20" y="221"/>
                          <a:pt x="16" y="218"/>
                        </a:cubicBezTo>
                        <a:cubicBezTo>
                          <a:pt x="13" y="216"/>
                          <a:pt x="4" y="215"/>
                          <a:pt x="4" y="215"/>
                        </a:cubicBezTo>
                        <a:cubicBezTo>
                          <a:pt x="0" y="207"/>
                          <a:pt x="3" y="200"/>
                          <a:pt x="0" y="191"/>
                        </a:cubicBezTo>
                        <a:cubicBezTo>
                          <a:pt x="2" y="185"/>
                          <a:pt x="7" y="186"/>
                          <a:pt x="12" y="180"/>
                        </a:cubicBezTo>
                        <a:cubicBezTo>
                          <a:pt x="14" y="172"/>
                          <a:pt x="14" y="169"/>
                          <a:pt x="6" y="165"/>
                        </a:cubicBezTo>
                        <a:cubicBezTo>
                          <a:pt x="4" y="163"/>
                          <a:pt x="2" y="162"/>
                          <a:pt x="2" y="160"/>
                        </a:cubicBezTo>
                        <a:cubicBezTo>
                          <a:pt x="2" y="150"/>
                          <a:pt x="16" y="123"/>
                          <a:pt x="28" y="120"/>
                        </a:cubicBezTo>
                        <a:cubicBezTo>
                          <a:pt x="32" y="111"/>
                          <a:pt x="40" y="105"/>
                          <a:pt x="44" y="96"/>
                        </a:cubicBezTo>
                        <a:cubicBezTo>
                          <a:pt x="39" y="83"/>
                          <a:pt x="38" y="85"/>
                          <a:pt x="42" y="70"/>
                        </a:cubicBezTo>
                        <a:cubicBezTo>
                          <a:pt x="38" y="60"/>
                          <a:pt x="34" y="48"/>
                          <a:pt x="24" y="43"/>
                        </a:cubicBezTo>
                        <a:cubicBezTo>
                          <a:pt x="18" y="36"/>
                          <a:pt x="10" y="37"/>
                          <a:pt x="20" y="32"/>
                        </a:cubicBezTo>
                        <a:cubicBezTo>
                          <a:pt x="27" y="34"/>
                          <a:pt x="26" y="32"/>
                          <a:pt x="26" y="36"/>
                        </a:cubicBezTo>
                        <a:cubicBezTo>
                          <a:pt x="34" y="41"/>
                          <a:pt x="39" y="39"/>
                          <a:pt x="48" y="35"/>
                        </a:cubicBezTo>
                        <a:cubicBezTo>
                          <a:pt x="45" y="22"/>
                          <a:pt x="48" y="14"/>
                          <a:pt x="64" y="11"/>
                        </a:cubicBezTo>
                        <a:cubicBezTo>
                          <a:pt x="71" y="8"/>
                          <a:pt x="75" y="3"/>
                          <a:pt x="82" y="0"/>
                        </a:cubicBezTo>
                        <a:cubicBezTo>
                          <a:pt x="84" y="1"/>
                          <a:pt x="88" y="0"/>
                          <a:pt x="88" y="2"/>
                        </a:cubicBezTo>
                        <a:cubicBezTo>
                          <a:pt x="90" y="12"/>
                          <a:pt x="75" y="13"/>
                          <a:pt x="92" y="9"/>
                        </a:cubicBezTo>
                        <a:cubicBezTo>
                          <a:pt x="94" y="8"/>
                          <a:pt x="96" y="5"/>
                          <a:pt x="98" y="5"/>
                        </a:cubicBezTo>
                        <a:cubicBezTo>
                          <a:pt x="102" y="4"/>
                          <a:pt x="106" y="7"/>
                          <a:pt x="110" y="8"/>
                        </a:cubicBezTo>
                        <a:cubicBezTo>
                          <a:pt x="112" y="8"/>
                          <a:pt x="116" y="9"/>
                          <a:pt x="116" y="9"/>
                        </a:cubicBezTo>
                        <a:cubicBezTo>
                          <a:pt x="122" y="16"/>
                          <a:pt x="129" y="13"/>
                          <a:pt x="141" y="14"/>
                        </a:cubicBezTo>
                        <a:cubicBezTo>
                          <a:pt x="143" y="21"/>
                          <a:pt x="147" y="22"/>
                          <a:pt x="155" y="24"/>
                        </a:cubicBezTo>
                        <a:cubicBezTo>
                          <a:pt x="159" y="22"/>
                          <a:pt x="163" y="20"/>
                          <a:pt x="167" y="17"/>
                        </a:cubicBezTo>
                        <a:cubicBezTo>
                          <a:pt x="169" y="16"/>
                          <a:pt x="173" y="14"/>
                          <a:pt x="173" y="14"/>
                        </a:cubicBezTo>
                        <a:cubicBezTo>
                          <a:pt x="195" y="26"/>
                          <a:pt x="175" y="20"/>
                          <a:pt x="195" y="14"/>
                        </a:cubicBezTo>
                        <a:cubicBezTo>
                          <a:pt x="207" y="17"/>
                          <a:pt x="201" y="26"/>
                          <a:pt x="211" y="32"/>
                        </a:cubicBezTo>
                        <a:cubicBezTo>
                          <a:pt x="214" y="38"/>
                          <a:pt x="224" y="55"/>
                          <a:pt x="231" y="59"/>
                        </a:cubicBezTo>
                        <a:cubicBezTo>
                          <a:pt x="241" y="70"/>
                          <a:pt x="235" y="67"/>
                          <a:pt x="245" y="70"/>
                        </a:cubicBezTo>
                        <a:cubicBezTo>
                          <a:pt x="249" y="69"/>
                          <a:pt x="253" y="69"/>
                          <a:pt x="257" y="68"/>
                        </a:cubicBezTo>
                        <a:cubicBezTo>
                          <a:pt x="261" y="67"/>
                          <a:pt x="270" y="65"/>
                          <a:pt x="270" y="65"/>
                        </a:cubicBezTo>
                        <a:cubicBezTo>
                          <a:pt x="278" y="66"/>
                          <a:pt x="283" y="67"/>
                          <a:pt x="290" y="71"/>
                        </a:cubicBezTo>
                        <a:cubicBezTo>
                          <a:pt x="304" y="88"/>
                          <a:pt x="282" y="62"/>
                          <a:pt x="300" y="81"/>
                        </a:cubicBezTo>
                        <a:cubicBezTo>
                          <a:pt x="302" y="84"/>
                          <a:pt x="308" y="90"/>
                          <a:pt x="308" y="90"/>
                        </a:cubicBezTo>
                        <a:cubicBezTo>
                          <a:pt x="311" y="98"/>
                          <a:pt x="315" y="103"/>
                          <a:pt x="318" y="111"/>
                        </a:cubicBezTo>
                        <a:cubicBezTo>
                          <a:pt x="319" y="114"/>
                          <a:pt x="321" y="117"/>
                          <a:pt x="322" y="120"/>
                        </a:cubicBezTo>
                        <a:cubicBezTo>
                          <a:pt x="323" y="122"/>
                          <a:pt x="324" y="125"/>
                          <a:pt x="324" y="125"/>
                        </a:cubicBezTo>
                        <a:cubicBezTo>
                          <a:pt x="321" y="132"/>
                          <a:pt x="313" y="134"/>
                          <a:pt x="310" y="142"/>
                        </a:cubicBezTo>
                        <a:cubicBezTo>
                          <a:pt x="313" y="151"/>
                          <a:pt x="317" y="146"/>
                          <a:pt x="322" y="141"/>
                        </a:cubicBezTo>
                        <a:cubicBezTo>
                          <a:pt x="341" y="143"/>
                          <a:pt x="339" y="142"/>
                          <a:pt x="342" y="155"/>
                        </a:cubicBezTo>
                        <a:cubicBezTo>
                          <a:pt x="351" y="150"/>
                          <a:pt x="355" y="152"/>
                          <a:pt x="364" y="157"/>
                        </a:cubicBezTo>
                        <a:cubicBezTo>
                          <a:pt x="369" y="162"/>
                          <a:pt x="372" y="166"/>
                          <a:pt x="380" y="168"/>
                        </a:cubicBezTo>
                        <a:cubicBezTo>
                          <a:pt x="381" y="169"/>
                          <a:pt x="383" y="171"/>
                          <a:pt x="382" y="172"/>
                        </a:cubicBezTo>
                        <a:cubicBezTo>
                          <a:pt x="380" y="176"/>
                          <a:pt x="368" y="172"/>
                          <a:pt x="382" y="176"/>
                        </a:cubicBezTo>
                        <a:cubicBezTo>
                          <a:pt x="386" y="175"/>
                          <a:pt x="390" y="173"/>
                          <a:pt x="394" y="172"/>
                        </a:cubicBezTo>
                        <a:cubicBezTo>
                          <a:pt x="396" y="172"/>
                          <a:pt x="400" y="171"/>
                          <a:pt x="400" y="171"/>
                        </a:cubicBezTo>
                        <a:cubicBezTo>
                          <a:pt x="413" y="177"/>
                          <a:pt x="427" y="179"/>
                          <a:pt x="439" y="185"/>
                        </a:cubicBezTo>
                        <a:cubicBezTo>
                          <a:pt x="441" y="190"/>
                          <a:pt x="445" y="194"/>
                          <a:pt x="447" y="199"/>
                        </a:cubicBezTo>
                        <a:cubicBezTo>
                          <a:pt x="453" y="198"/>
                          <a:pt x="460" y="195"/>
                          <a:pt x="465" y="201"/>
                        </a:cubicBezTo>
                        <a:cubicBezTo>
                          <a:pt x="468" y="205"/>
                          <a:pt x="471" y="215"/>
                          <a:pt x="471" y="215"/>
                        </a:cubicBezTo>
                        <a:cubicBezTo>
                          <a:pt x="468" y="231"/>
                          <a:pt x="469" y="248"/>
                          <a:pt x="451" y="258"/>
                        </a:cubicBezTo>
                        <a:cubicBezTo>
                          <a:pt x="447" y="262"/>
                          <a:pt x="437" y="275"/>
                          <a:pt x="435" y="281"/>
                        </a:cubicBezTo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16" name="Freeform 36"/>
                  <p:cNvSpPr>
                    <a:spLocks/>
                  </p:cNvSpPr>
                  <p:nvPr/>
                </p:nvSpPr>
                <p:spPr bwMode="ltGray">
                  <a:xfrm>
                    <a:off x="2534" y="242"/>
                    <a:ext cx="420" cy="283"/>
                  </a:xfrm>
                  <a:custGeom>
                    <a:avLst/>
                    <a:gdLst>
                      <a:gd name="T0" fmla="*/ 406 w 984"/>
                      <a:gd name="T1" fmla="*/ 6 h 844"/>
                      <a:gd name="T2" fmla="*/ 502 w 984"/>
                      <a:gd name="T3" fmla="*/ 34 h 844"/>
                      <a:gd name="T4" fmla="*/ 550 w 984"/>
                      <a:gd name="T5" fmla="*/ 38 h 844"/>
                      <a:gd name="T6" fmla="*/ 578 w 984"/>
                      <a:gd name="T7" fmla="*/ 130 h 844"/>
                      <a:gd name="T8" fmla="*/ 586 w 984"/>
                      <a:gd name="T9" fmla="*/ 90 h 844"/>
                      <a:gd name="T10" fmla="*/ 606 w 984"/>
                      <a:gd name="T11" fmla="*/ 70 h 844"/>
                      <a:gd name="T12" fmla="*/ 642 w 984"/>
                      <a:gd name="T13" fmla="*/ 126 h 844"/>
                      <a:gd name="T14" fmla="*/ 682 w 984"/>
                      <a:gd name="T15" fmla="*/ 98 h 844"/>
                      <a:gd name="T16" fmla="*/ 706 w 984"/>
                      <a:gd name="T17" fmla="*/ 86 h 844"/>
                      <a:gd name="T18" fmla="*/ 762 w 984"/>
                      <a:gd name="T19" fmla="*/ 2 h 844"/>
                      <a:gd name="T20" fmla="*/ 798 w 984"/>
                      <a:gd name="T21" fmla="*/ 70 h 844"/>
                      <a:gd name="T22" fmla="*/ 798 w 984"/>
                      <a:gd name="T23" fmla="*/ 130 h 844"/>
                      <a:gd name="T24" fmla="*/ 790 w 984"/>
                      <a:gd name="T25" fmla="*/ 158 h 844"/>
                      <a:gd name="T26" fmla="*/ 766 w 984"/>
                      <a:gd name="T27" fmla="*/ 162 h 844"/>
                      <a:gd name="T28" fmla="*/ 762 w 984"/>
                      <a:gd name="T29" fmla="*/ 186 h 844"/>
                      <a:gd name="T30" fmla="*/ 802 w 984"/>
                      <a:gd name="T31" fmla="*/ 226 h 844"/>
                      <a:gd name="T32" fmla="*/ 786 w 984"/>
                      <a:gd name="T33" fmla="*/ 322 h 844"/>
                      <a:gd name="T34" fmla="*/ 830 w 984"/>
                      <a:gd name="T35" fmla="*/ 414 h 844"/>
                      <a:gd name="T36" fmla="*/ 854 w 984"/>
                      <a:gd name="T37" fmla="*/ 450 h 844"/>
                      <a:gd name="T38" fmla="*/ 830 w 984"/>
                      <a:gd name="T39" fmla="*/ 450 h 844"/>
                      <a:gd name="T40" fmla="*/ 746 w 984"/>
                      <a:gd name="T41" fmla="*/ 378 h 844"/>
                      <a:gd name="T42" fmla="*/ 678 w 984"/>
                      <a:gd name="T43" fmla="*/ 402 h 844"/>
                      <a:gd name="T44" fmla="*/ 590 w 984"/>
                      <a:gd name="T45" fmla="*/ 442 h 844"/>
                      <a:gd name="T46" fmla="*/ 642 w 984"/>
                      <a:gd name="T47" fmla="*/ 578 h 844"/>
                      <a:gd name="T48" fmla="*/ 710 w 984"/>
                      <a:gd name="T49" fmla="*/ 610 h 844"/>
                      <a:gd name="T50" fmla="*/ 738 w 984"/>
                      <a:gd name="T51" fmla="*/ 550 h 844"/>
                      <a:gd name="T52" fmla="*/ 774 w 984"/>
                      <a:gd name="T53" fmla="*/ 570 h 844"/>
                      <a:gd name="T54" fmla="*/ 766 w 984"/>
                      <a:gd name="T55" fmla="*/ 630 h 844"/>
                      <a:gd name="T56" fmla="*/ 802 w 984"/>
                      <a:gd name="T57" fmla="*/ 670 h 844"/>
                      <a:gd name="T58" fmla="*/ 838 w 984"/>
                      <a:gd name="T59" fmla="*/ 658 h 844"/>
                      <a:gd name="T60" fmla="*/ 922 w 984"/>
                      <a:gd name="T61" fmla="*/ 806 h 844"/>
                      <a:gd name="T62" fmla="*/ 942 w 984"/>
                      <a:gd name="T63" fmla="*/ 826 h 844"/>
                      <a:gd name="T64" fmla="*/ 874 w 984"/>
                      <a:gd name="T65" fmla="*/ 810 h 844"/>
                      <a:gd name="T66" fmla="*/ 830 w 984"/>
                      <a:gd name="T67" fmla="*/ 758 h 844"/>
                      <a:gd name="T68" fmla="*/ 778 w 984"/>
                      <a:gd name="T69" fmla="*/ 710 h 844"/>
                      <a:gd name="T70" fmla="*/ 702 w 984"/>
                      <a:gd name="T71" fmla="*/ 662 h 844"/>
                      <a:gd name="T72" fmla="*/ 614 w 984"/>
                      <a:gd name="T73" fmla="*/ 646 h 844"/>
                      <a:gd name="T74" fmla="*/ 506 w 984"/>
                      <a:gd name="T75" fmla="*/ 594 h 844"/>
                      <a:gd name="T76" fmla="*/ 462 w 984"/>
                      <a:gd name="T77" fmla="*/ 506 h 844"/>
                      <a:gd name="T78" fmla="*/ 430 w 984"/>
                      <a:gd name="T79" fmla="*/ 462 h 844"/>
                      <a:gd name="T80" fmla="*/ 382 w 984"/>
                      <a:gd name="T81" fmla="*/ 430 h 844"/>
                      <a:gd name="T82" fmla="*/ 342 w 984"/>
                      <a:gd name="T83" fmla="*/ 370 h 844"/>
                      <a:gd name="T84" fmla="*/ 354 w 984"/>
                      <a:gd name="T85" fmla="*/ 414 h 844"/>
                      <a:gd name="T86" fmla="*/ 418 w 984"/>
                      <a:gd name="T87" fmla="*/ 494 h 844"/>
                      <a:gd name="T88" fmla="*/ 422 w 984"/>
                      <a:gd name="T89" fmla="*/ 526 h 844"/>
                      <a:gd name="T90" fmla="*/ 394 w 984"/>
                      <a:gd name="T91" fmla="*/ 498 h 844"/>
                      <a:gd name="T92" fmla="*/ 354 w 984"/>
                      <a:gd name="T93" fmla="*/ 466 h 844"/>
                      <a:gd name="T94" fmla="*/ 314 w 984"/>
                      <a:gd name="T95" fmla="*/ 402 h 844"/>
                      <a:gd name="T96" fmla="*/ 266 w 984"/>
                      <a:gd name="T97" fmla="*/ 346 h 844"/>
                      <a:gd name="T98" fmla="*/ 210 w 984"/>
                      <a:gd name="T99" fmla="*/ 314 h 844"/>
                      <a:gd name="T100" fmla="*/ 154 w 984"/>
                      <a:gd name="T101" fmla="*/ 238 h 844"/>
                      <a:gd name="T102" fmla="*/ 66 w 984"/>
                      <a:gd name="T103" fmla="*/ 66 h 844"/>
                      <a:gd name="T104" fmla="*/ 34 w 984"/>
                      <a:gd name="T105" fmla="*/ 38 h 844"/>
                      <a:gd name="T106" fmla="*/ 46 w 984"/>
                      <a:gd name="T107" fmla="*/ 22 h 844"/>
                      <a:gd name="T108" fmla="*/ 102 w 984"/>
                      <a:gd name="T109" fmla="*/ 70 h 84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</a:cxnLst>
                    <a:rect l="0" t="0" r="r" b="b"/>
                    <a:pathLst>
                      <a:path w="984" h="844">
                        <a:moveTo>
                          <a:pt x="82" y="38"/>
                        </a:moveTo>
                        <a:lnTo>
                          <a:pt x="406" y="6"/>
                        </a:lnTo>
                        <a:cubicBezTo>
                          <a:pt x="497" y="22"/>
                          <a:pt x="465" y="0"/>
                          <a:pt x="474" y="54"/>
                        </a:cubicBezTo>
                        <a:cubicBezTo>
                          <a:pt x="492" y="48"/>
                          <a:pt x="484" y="40"/>
                          <a:pt x="502" y="34"/>
                        </a:cubicBezTo>
                        <a:cubicBezTo>
                          <a:pt x="510" y="37"/>
                          <a:pt x="517" y="46"/>
                          <a:pt x="526" y="46"/>
                        </a:cubicBezTo>
                        <a:cubicBezTo>
                          <a:pt x="534" y="46"/>
                          <a:pt x="550" y="38"/>
                          <a:pt x="550" y="38"/>
                        </a:cubicBezTo>
                        <a:cubicBezTo>
                          <a:pt x="556" y="55"/>
                          <a:pt x="552" y="60"/>
                          <a:pt x="542" y="74"/>
                        </a:cubicBezTo>
                        <a:cubicBezTo>
                          <a:pt x="555" y="114"/>
                          <a:pt x="550" y="102"/>
                          <a:pt x="578" y="130"/>
                        </a:cubicBezTo>
                        <a:cubicBezTo>
                          <a:pt x="584" y="148"/>
                          <a:pt x="590" y="148"/>
                          <a:pt x="606" y="138"/>
                        </a:cubicBezTo>
                        <a:cubicBezTo>
                          <a:pt x="600" y="119"/>
                          <a:pt x="594" y="107"/>
                          <a:pt x="586" y="90"/>
                        </a:cubicBezTo>
                        <a:cubicBezTo>
                          <a:pt x="583" y="82"/>
                          <a:pt x="578" y="66"/>
                          <a:pt x="578" y="66"/>
                        </a:cubicBezTo>
                        <a:cubicBezTo>
                          <a:pt x="585" y="44"/>
                          <a:pt x="597" y="56"/>
                          <a:pt x="606" y="70"/>
                        </a:cubicBezTo>
                        <a:cubicBezTo>
                          <a:pt x="609" y="86"/>
                          <a:pt x="608" y="117"/>
                          <a:pt x="626" y="90"/>
                        </a:cubicBezTo>
                        <a:cubicBezTo>
                          <a:pt x="648" y="97"/>
                          <a:pt x="646" y="104"/>
                          <a:pt x="642" y="126"/>
                        </a:cubicBezTo>
                        <a:cubicBezTo>
                          <a:pt x="650" y="150"/>
                          <a:pt x="665" y="141"/>
                          <a:pt x="682" y="130"/>
                        </a:cubicBezTo>
                        <a:cubicBezTo>
                          <a:pt x="689" y="108"/>
                          <a:pt x="673" y="124"/>
                          <a:pt x="682" y="98"/>
                        </a:cubicBezTo>
                        <a:cubicBezTo>
                          <a:pt x="683" y="94"/>
                          <a:pt x="690" y="96"/>
                          <a:pt x="694" y="94"/>
                        </a:cubicBezTo>
                        <a:cubicBezTo>
                          <a:pt x="698" y="92"/>
                          <a:pt x="702" y="89"/>
                          <a:pt x="706" y="86"/>
                        </a:cubicBezTo>
                        <a:cubicBezTo>
                          <a:pt x="717" y="54"/>
                          <a:pt x="688" y="54"/>
                          <a:pt x="742" y="46"/>
                        </a:cubicBezTo>
                        <a:cubicBezTo>
                          <a:pt x="748" y="27"/>
                          <a:pt x="741" y="9"/>
                          <a:pt x="762" y="2"/>
                        </a:cubicBezTo>
                        <a:cubicBezTo>
                          <a:pt x="788" y="11"/>
                          <a:pt x="777" y="38"/>
                          <a:pt x="802" y="46"/>
                        </a:cubicBezTo>
                        <a:cubicBezTo>
                          <a:pt x="831" y="36"/>
                          <a:pt x="805" y="63"/>
                          <a:pt x="798" y="70"/>
                        </a:cubicBezTo>
                        <a:cubicBezTo>
                          <a:pt x="789" y="96"/>
                          <a:pt x="787" y="96"/>
                          <a:pt x="802" y="118"/>
                        </a:cubicBezTo>
                        <a:cubicBezTo>
                          <a:pt x="801" y="122"/>
                          <a:pt x="801" y="127"/>
                          <a:pt x="798" y="130"/>
                        </a:cubicBezTo>
                        <a:cubicBezTo>
                          <a:pt x="794" y="133"/>
                          <a:pt x="784" y="129"/>
                          <a:pt x="782" y="134"/>
                        </a:cubicBezTo>
                        <a:cubicBezTo>
                          <a:pt x="780" y="142"/>
                          <a:pt x="790" y="158"/>
                          <a:pt x="790" y="158"/>
                        </a:cubicBezTo>
                        <a:cubicBezTo>
                          <a:pt x="786" y="161"/>
                          <a:pt x="783" y="165"/>
                          <a:pt x="778" y="166"/>
                        </a:cubicBezTo>
                        <a:cubicBezTo>
                          <a:pt x="774" y="167"/>
                          <a:pt x="769" y="159"/>
                          <a:pt x="766" y="162"/>
                        </a:cubicBezTo>
                        <a:cubicBezTo>
                          <a:pt x="758" y="170"/>
                          <a:pt x="794" y="182"/>
                          <a:pt x="794" y="182"/>
                        </a:cubicBezTo>
                        <a:cubicBezTo>
                          <a:pt x="804" y="211"/>
                          <a:pt x="775" y="190"/>
                          <a:pt x="762" y="186"/>
                        </a:cubicBezTo>
                        <a:cubicBezTo>
                          <a:pt x="767" y="194"/>
                          <a:pt x="773" y="202"/>
                          <a:pt x="778" y="210"/>
                        </a:cubicBezTo>
                        <a:cubicBezTo>
                          <a:pt x="783" y="218"/>
                          <a:pt x="802" y="226"/>
                          <a:pt x="802" y="226"/>
                        </a:cubicBezTo>
                        <a:cubicBezTo>
                          <a:pt x="813" y="242"/>
                          <a:pt x="804" y="245"/>
                          <a:pt x="810" y="262"/>
                        </a:cubicBezTo>
                        <a:cubicBezTo>
                          <a:pt x="803" y="282"/>
                          <a:pt x="793" y="301"/>
                          <a:pt x="786" y="322"/>
                        </a:cubicBezTo>
                        <a:cubicBezTo>
                          <a:pt x="783" y="330"/>
                          <a:pt x="778" y="346"/>
                          <a:pt x="778" y="346"/>
                        </a:cubicBezTo>
                        <a:cubicBezTo>
                          <a:pt x="785" y="366"/>
                          <a:pt x="817" y="394"/>
                          <a:pt x="830" y="414"/>
                        </a:cubicBezTo>
                        <a:cubicBezTo>
                          <a:pt x="835" y="422"/>
                          <a:pt x="841" y="430"/>
                          <a:pt x="846" y="438"/>
                        </a:cubicBezTo>
                        <a:cubicBezTo>
                          <a:pt x="849" y="442"/>
                          <a:pt x="854" y="450"/>
                          <a:pt x="854" y="450"/>
                        </a:cubicBezTo>
                        <a:cubicBezTo>
                          <a:pt x="853" y="457"/>
                          <a:pt x="855" y="466"/>
                          <a:pt x="850" y="470"/>
                        </a:cubicBezTo>
                        <a:cubicBezTo>
                          <a:pt x="844" y="475"/>
                          <a:pt x="831" y="451"/>
                          <a:pt x="830" y="450"/>
                        </a:cubicBezTo>
                        <a:cubicBezTo>
                          <a:pt x="811" y="431"/>
                          <a:pt x="789" y="421"/>
                          <a:pt x="774" y="398"/>
                        </a:cubicBezTo>
                        <a:cubicBezTo>
                          <a:pt x="769" y="379"/>
                          <a:pt x="766" y="371"/>
                          <a:pt x="746" y="378"/>
                        </a:cubicBezTo>
                        <a:cubicBezTo>
                          <a:pt x="717" y="368"/>
                          <a:pt x="730" y="368"/>
                          <a:pt x="706" y="374"/>
                        </a:cubicBezTo>
                        <a:cubicBezTo>
                          <a:pt x="688" y="402"/>
                          <a:pt x="699" y="395"/>
                          <a:pt x="678" y="402"/>
                        </a:cubicBezTo>
                        <a:cubicBezTo>
                          <a:pt x="654" y="386"/>
                          <a:pt x="650" y="390"/>
                          <a:pt x="618" y="394"/>
                        </a:cubicBezTo>
                        <a:cubicBezTo>
                          <a:pt x="607" y="411"/>
                          <a:pt x="601" y="426"/>
                          <a:pt x="590" y="442"/>
                        </a:cubicBezTo>
                        <a:cubicBezTo>
                          <a:pt x="600" y="471"/>
                          <a:pt x="593" y="459"/>
                          <a:pt x="606" y="478"/>
                        </a:cubicBezTo>
                        <a:cubicBezTo>
                          <a:pt x="593" y="518"/>
                          <a:pt x="622" y="548"/>
                          <a:pt x="642" y="578"/>
                        </a:cubicBezTo>
                        <a:cubicBezTo>
                          <a:pt x="651" y="591"/>
                          <a:pt x="651" y="601"/>
                          <a:pt x="666" y="606"/>
                        </a:cubicBezTo>
                        <a:cubicBezTo>
                          <a:pt x="680" y="627"/>
                          <a:pt x="691" y="623"/>
                          <a:pt x="710" y="610"/>
                        </a:cubicBezTo>
                        <a:cubicBezTo>
                          <a:pt x="729" y="616"/>
                          <a:pt x="729" y="606"/>
                          <a:pt x="734" y="590"/>
                        </a:cubicBezTo>
                        <a:cubicBezTo>
                          <a:pt x="735" y="577"/>
                          <a:pt x="731" y="562"/>
                          <a:pt x="738" y="550"/>
                        </a:cubicBezTo>
                        <a:cubicBezTo>
                          <a:pt x="742" y="543"/>
                          <a:pt x="762" y="542"/>
                          <a:pt x="762" y="542"/>
                        </a:cubicBezTo>
                        <a:cubicBezTo>
                          <a:pt x="783" y="547"/>
                          <a:pt x="786" y="552"/>
                          <a:pt x="774" y="570"/>
                        </a:cubicBezTo>
                        <a:cubicBezTo>
                          <a:pt x="779" y="590"/>
                          <a:pt x="790" y="605"/>
                          <a:pt x="770" y="618"/>
                        </a:cubicBezTo>
                        <a:cubicBezTo>
                          <a:pt x="769" y="622"/>
                          <a:pt x="764" y="626"/>
                          <a:pt x="766" y="630"/>
                        </a:cubicBezTo>
                        <a:cubicBezTo>
                          <a:pt x="768" y="634"/>
                          <a:pt x="775" y="634"/>
                          <a:pt x="778" y="638"/>
                        </a:cubicBezTo>
                        <a:cubicBezTo>
                          <a:pt x="788" y="651"/>
                          <a:pt x="786" y="660"/>
                          <a:pt x="802" y="670"/>
                        </a:cubicBezTo>
                        <a:cubicBezTo>
                          <a:pt x="810" y="667"/>
                          <a:pt x="818" y="665"/>
                          <a:pt x="826" y="662"/>
                        </a:cubicBezTo>
                        <a:cubicBezTo>
                          <a:pt x="830" y="661"/>
                          <a:pt x="838" y="658"/>
                          <a:pt x="838" y="658"/>
                        </a:cubicBezTo>
                        <a:cubicBezTo>
                          <a:pt x="857" y="664"/>
                          <a:pt x="864" y="680"/>
                          <a:pt x="870" y="698"/>
                        </a:cubicBezTo>
                        <a:cubicBezTo>
                          <a:pt x="859" y="731"/>
                          <a:pt x="887" y="794"/>
                          <a:pt x="922" y="806"/>
                        </a:cubicBezTo>
                        <a:cubicBezTo>
                          <a:pt x="938" y="801"/>
                          <a:pt x="941" y="792"/>
                          <a:pt x="958" y="798"/>
                        </a:cubicBezTo>
                        <a:cubicBezTo>
                          <a:pt x="984" y="837"/>
                          <a:pt x="928" y="784"/>
                          <a:pt x="942" y="826"/>
                        </a:cubicBezTo>
                        <a:cubicBezTo>
                          <a:pt x="936" y="844"/>
                          <a:pt x="930" y="844"/>
                          <a:pt x="914" y="834"/>
                        </a:cubicBezTo>
                        <a:cubicBezTo>
                          <a:pt x="903" y="817"/>
                          <a:pt x="890" y="821"/>
                          <a:pt x="874" y="810"/>
                        </a:cubicBezTo>
                        <a:cubicBezTo>
                          <a:pt x="851" y="776"/>
                          <a:pt x="882" y="816"/>
                          <a:pt x="854" y="794"/>
                        </a:cubicBezTo>
                        <a:cubicBezTo>
                          <a:pt x="843" y="785"/>
                          <a:pt x="840" y="768"/>
                          <a:pt x="830" y="758"/>
                        </a:cubicBezTo>
                        <a:cubicBezTo>
                          <a:pt x="824" y="739"/>
                          <a:pt x="817" y="724"/>
                          <a:pt x="798" y="718"/>
                        </a:cubicBezTo>
                        <a:cubicBezTo>
                          <a:pt x="791" y="696"/>
                          <a:pt x="800" y="712"/>
                          <a:pt x="778" y="710"/>
                        </a:cubicBezTo>
                        <a:cubicBezTo>
                          <a:pt x="767" y="709"/>
                          <a:pt x="746" y="702"/>
                          <a:pt x="746" y="702"/>
                        </a:cubicBezTo>
                        <a:cubicBezTo>
                          <a:pt x="729" y="691"/>
                          <a:pt x="720" y="674"/>
                          <a:pt x="702" y="662"/>
                        </a:cubicBezTo>
                        <a:cubicBezTo>
                          <a:pt x="694" y="665"/>
                          <a:pt x="687" y="673"/>
                          <a:pt x="678" y="674"/>
                        </a:cubicBezTo>
                        <a:cubicBezTo>
                          <a:pt x="657" y="677"/>
                          <a:pt x="630" y="657"/>
                          <a:pt x="614" y="646"/>
                        </a:cubicBezTo>
                        <a:cubicBezTo>
                          <a:pt x="600" y="637"/>
                          <a:pt x="580" y="639"/>
                          <a:pt x="566" y="630"/>
                        </a:cubicBezTo>
                        <a:cubicBezTo>
                          <a:pt x="546" y="617"/>
                          <a:pt x="525" y="607"/>
                          <a:pt x="506" y="594"/>
                        </a:cubicBezTo>
                        <a:cubicBezTo>
                          <a:pt x="513" y="572"/>
                          <a:pt x="509" y="551"/>
                          <a:pt x="490" y="538"/>
                        </a:cubicBezTo>
                        <a:cubicBezTo>
                          <a:pt x="485" y="522"/>
                          <a:pt x="476" y="515"/>
                          <a:pt x="462" y="506"/>
                        </a:cubicBezTo>
                        <a:cubicBezTo>
                          <a:pt x="441" y="474"/>
                          <a:pt x="469" y="513"/>
                          <a:pt x="442" y="486"/>
                        </a:cubicBezTo>
                        <a:cubicBezTo>
                          <a:pt x="436" y="480"/>
                          <a:pt x="436" y="468"/>
                          <a:pt x="430" y="462"/>
                        </a:cubicBezTo>
                        <a:cubicBezTo>
                          <a:pt x="427" y="459"/>
                          <a:pt x="422" y="459"/>
                          <a:pt x="418" y="458"/>
                        </a:cubicBezTo>
                        <a:cubicBezTo>
                          <a:pt x="407" y="447"/>
                          <a:pt x="382" y="430"/>
                          <a:pt x="382" y="430"/>
                        </a:cubicBezTo>
                        <a:cubicBezTo>
                          <a:pt x="371" y="413"/>
                          <a:pt x="358" y="399"/>
                          <a:pt x="346" y="382"/>
                        </a:cubicBezTo>
                        <a:cubicBezTo>
                          <a:pt x="344" y="378"/>
                          <a:pt x="345" y="373"/>
                          <a:pt x="342" y="370"/>
                        </a:cubicBezTo>
                        <a:cubicBezTo>
                          <a:pt x="339" y="367"/>
                          <a:pt x="334" y="367"/>
                          <a:pt x="330" y="366"/>
                        </a:cubicBezTo>
                        <a:cubicBezTo>
                          <a:pt x="322" y="390"/>
                          <a:pt x="342" y="398"/>
                          <a:pt x="354" y="414"/>
                        </a:cubicBezTo>
                        <a:cubicBezTo>
                          <a:pt x="368" y="432"/>
                          <a:pt x="372" y="446"/>
                          <a:pt x="390" y="458"/>
                        </a:cubicBezTo>
                        <a:cubicBezTo>
                          <a:pt x="409" y="487"/>
                          <a:pt x="399" y="475"/>
                          <a:pt x="418" y="494"/>
                        </a:cubicBezTo>
                        <a:cubicBezTo>
                          <a:pt x="423" y="510"/>
                          <a:pt x="428" y="517"/>
                          <a:pt x="442" y="526"/>
                        </a:cubicBezTo>
                        <a:cubicBezTo>
                          <a:pt x="450" y="550"/>
                          <a:pt x="432" y="533"/>
                          <a:pt x="422" y="526"/>
                        </a:cubicBezTo>
                        <a:cubicBezTo>
                          <a:pt x="399" y="492"/>
                          <a:pt x="430" y="532"/>
                          <a:pt x="402" y="510"/>
                        </a:cubicBezTo>
                        <a:cubicBezTo>
                          <a:pt x="398" y="507"/>
                          <a:pt x="397" y="501"/>
                          <a:pt x="394" y="498"/>
                        </a:cubicBezTo>
                        <a:cubicBezTo>
                          <a:pt x="391" y="495"/>
                          <a:pt x="386" y="493"/>
                          <a:pt x="382" y="490"/>
                        </a:cubicBezTo>
                        <a:cubicBezTo>
                          <a:pt x="377" y="474"/>
                          <a:pt x="370" y="471"/>
                          <a:pt x="354" y="466"/>
                        </a:cubicBezTo>
                        <a:cubicBezTo>
                          <a:pt x="344" y="452"/>
                          <a:pt x="340" y="447"/>
                          <a:pt x="346" y="430"/>
                        </a:cubicBezTo>
                        <a:cubicBezTo>
                          <a:pt x="338" y="418"/>
                          <a:pt x="314" y="402"/>
                          <a:pt x="314" y="402"/>
                        </a:cubicBezTo>
                        <a:cubicBezTo>
                          <a:pt x="306" y="390"/>
                          <a:pt x="298" y="378"/>
                          <a:pt x="290" y="366"/>
                        </a:cubicBezTo>
                        <a:cubicBezTo>
                          <a:pt x="284" y="357"/>
                          <a:pt x="273" y="354"/>
                          <a:pt x="266" y="346"/>
                        </a:cubicBezTo>
                        <a:cubicBezTo>
                          <a:pt x="263" y="342"/>
                          <a:pt x="262" y="337"/>
                          <a:pt x="258" y="334"/>
                        </a:cubicBezTo>
                        <a:cubicBezTo>
                          <a:pt x="243" y="324"/>
                          <a:pt x="225" y="324"/>
                          <a:pt x="210" y="314"/>
                        </a:cubicBezTo>
                        <a:cubicBezTo>
                          <a:pt x="201" y="300"/>
                          <a:pt x="194" y="291"/>
                          <a:pt x="178" y="286"/>
                        </a:cubicBezTo>
                        <a:cubicBezTo>
                          <a:pt x="160" y="260"/>
                          <a:pt x="192" y="247"/>
                          <a:pt x="154" y="238"/>
                        </a:cubicBezTo>
                        <a:cubicBezTo>
                          <a:pt x="111" y="209"/>
                          <a:pt x="106" y="149"/>
                          <a:pt x="90" y="102"/>
                        </a:cubicBezTo>
                        <a:cubicBezTo>
                          <a:pt x="86" y="90"/>
                          <a:pt x="76" y="73"/>
                          <a:pt x="66" y="66"/>
                        </a:cubicBezTo>
                        <a:cubicBezTo>
                          <a:pt x="58" y="60"/>
                          <a:pt x="42" y="50"/>
                          <a:pt x="42" y="50"/>
                        </a:cubicBezTo>
                        <a:cubicBezTo>
                          <a:pt x="39" y="46"/>
                          <a:pt x="38" y="41"/>
                          <a:pt x="34" y="38"/>
                        </a:cubicBezTo>
                        <a:cubicBezTo>
                          <a:pt x="27" y="34"/>
                          <a:pt x="10" y="30"/>
                          <a:pt x="10" y="30"/>
                        </a:cubicBezTo>
                        <a:cubicBezTo>
                          <a:pt x="0" y="1"/>
                          <a:pt x="31" y="17"/>
                          <a:pt x="46" y="22"/>
                        </a:cubicBezTo>
                        <a:cubicBezTo>
                          <a:pt x="65" y="51"/>
                          <a:pt x="61" y="41"/>
                          <a:pt x="86" y="58"/>
                        </a:cubicBezTo>
                        <a:cubicBezTo>
                          <a:pt x="94" y="70"/>
                          <a:pt x="94" y="93"/>
                          <a:pt x="102" y="70"/>
                        </a:cubicBezTo>
                        <a:cubicBezTo>
                          <a:pt x="95" y="49"/>
                          <a:pt x="82" y="62"/>
                          <a:pt x="82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17" name="Freeform 37"/>
                  <p:cNvSpPr>
                    <a:spLocks/>
                  </p:cNvSpPr>
                  <p:nvPr/>
                </p:nvSpPr>
                <p:spPr bwMode="ltGray">
                  <a:xfrm>
                    <a:off x="2405" y="445"/>
                    <a:ext cx="15" cy="16"/>
                  </a:xfrm>
                  <a:custGeom>
                    <a:avLst/>
                    <a:gdLst>
                      <a:gd name="T0" fmla="*/ 6 w 36"/>
                      <a:gd name="T1" fmla="*/ 28 h 48"/>
                      <a:gd name="T2" fmla="*/ 10 w 36"/>
                      <a:gd name="T3" fmla="*/ 48 h 48"/>
                      <a:gd name="T4" fmla="*/ 6 w 36"/>
                      <a:gd name="T5" fmla="*/ 28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" h="48">
                        <a:moveTo>
                          <a:pt x="6" y="28"/>
                        </a:moveTo>
                        <a:cubicBezTo>
                          <a:pt x="25" y="0"/>
                          <a:pt x="36" y="31"/>
                          <a:pt x="10" y="48"/>
                        </a:cubicBezTo>
                        <a:cubicBezTo>
                          <a:pt x="0" y="34"/>
                          <a:pt x="0" y="40"/>
                          <a:pt x="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18" name="Freeform 38"/>
                  <p:cNvSpPr>
                    <a:spLocks/>
                  </p:cNvSpPr>
                  <p:nvPr/>
                </p:nvSpPr>
                <p:spPr bwMode="ltGray">
                  <a:xfrm>
                    <a:off x="2393" y="439"/>
                    <a:ext cx="16" cy="12"/>
                  </a:xfrm>
                  <a:custGeom>
                    <a:avLst/>
                    <a:gdLst>
                      <a:gd name="T0" fmla="*/ 0 w 36"/>
                      <a:gd name="T1" fmla="*/ 5 h 37"/>
                      <a:gd name="T2" fmla="*/ 12 w 36"/>
                      <a:gd name="T3" fmla="*/ 1 h 37"/>
                      <a:gd name="T4" fmla="*/ 36 w 36"/>
                      <a:gd name="T5" fmla="*/ 17 h 37"/>
                      <a:gd name="T6" fmla="*/ 8 w 36"/>
                      <a:gd name="T7" fmla="*/ 17 h 37"/>
                      <a:gd name="T8" fmla="*/ 0 w 36"/>
                      <a:gd name="T9" fmla="*/ 5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36" h="37">
                        <a:moveTo>
                          <a:pt x="0" y="5"/>
                        </a:moveTo>
                        <a:cubicBezTo>
                          <a:pt x="4" y="4"/>
                          <a:pt x="8" y="0"/>
                          <a:pt x="12" y="1"/>
                        </a:cubicBezTo>
                        <a:cubicBezTo>
                          <a:pt x="21" y="4"/>
                          <a:pt x="36" y="17"/>
                          <a:pt x="36" y="17"/>
                        </a:cubicBezTo>
                        <a:cubicBezTo>
                          <a:pt x="29" y="37"/>
                          <a:pt x="22" y="26"/>
                          <a:pt x="8" y="17"/>
                        </a:cubicBezTo>
                        <a:cubicBezTo>
                          <a:pt x="5" y="13"/>
                          <a:pt x="0" y="5"/>
                          <a:pt x="0" y="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19" name="Freeform 39"/>
                  <p:cNvSpPr>
                    <a:spLocks/>
                  </p:cNvSpPr>
                  <p:nvPr/>
                </p:nvSpPr>
                <p:spPr bwMode="ltGray">
                  <a:xfrm>
                    <a:off x="2878" y="406"/>
                    <a:ext cx="73" cy="33"/>
                  </a:xfrm>
                  <a:custGeom>
                    <a:avLst/>
                    <a:gdLst>
                      <a:gd name="T0" fmla="*/ 0 w 170"/>
                      <a:gd name="T1" fmla="*/ 49 h 96"/>
                      <a:gd name="T2" fmla="*/ 28 w 170"/>
                      <a:gd name="T3" fmla="*/ 25 h 96"/>
                      <a:gd name="T4" fmla="*/ 56 w 170"/>
                      <a:gd name="T5" fmla="*/ 21 h 96"/>
                      <a:gd name="T6" fmla="*/ 80 w 170"/>
                      <a:gd name="T7" fmla="*/ 9 h 96"/>
                      <a:gd name="T8" fmla="*/ 64 w 170"/>
                      <a:gd name="T9" fmla="*/ 25 h 96"/>
                      <a:gd name="T10" fmla="*/ 124 w 170"/>
                      <a:gd name="T11" fmla="*/ 49 h 96"/>
                      <a:gd name="T12" fmla="*/ 160 w 170"/>
                      <a:gd name="T13" fmla="*/ 65 h 96"/>
                      <a:gd name="T14" fmla="*/ 116 w 170"/>
                      <a:gd name="T15" fmla="*/ 77 h 96"/>
                      <a:gd name="T16" fmla="*/ 88 w 170"/>
                      <a:gd name="T17" fmla="*/ 57 h 96"/>
                      <a:gd name="T18" fmla="*/ 76 w 170"/>
                      <a:gd name="T19" fmla="*/ 53 h 96"/>
                      <a:gd name="T20" fmla="*/ 24 w 170"/>
                      <a:gd name="T21" fmla="*/ 41 h 96"/>
                      <a:gd name="T22" fmla="*/ 0 w 170"/>
                      <a:gd name="T23" fmla="*/ 49 h 9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0" h="96">
                        <a:moveTo>
                          <a:pt x="0" y="49"/>
                        </a:moveTo>
                        <a:cubicBezTo>
                          <a:pt x="5" y="33"/>
                          <a:pt x="12" y="30"/>
                          <a:pt x="28" y="25"/>
                        </a:cubicBezTo>
                        <a:cubicBezTo>
                          <a:pt x="20" y="0"/>
                          <a:pt x="42" y="16"/>
                          <a:pt x="56" y="21"/>
                        </a:cubicBezTo>
                        <a:cubicBezTo>
                          <a:pt x="56" y="21"/>
                          <a:pt x="77" y="6"/>
                          <a:pt x="80" y="9"/>
                        </a:cubicBezTo>
                        <a:cubicBezTo>
                          <a:pt x="85" y="14"/>
                          <a:pt x="71" y="23"/>
                          <a:pt x="64" y="25"/>
                        </a:cubicBezTo>
                        <a:cubicBezTo>
                          <a:pt x="82" y="37"/>
                          <a:pt x="103" y="42"/>
                          <a:pt x="124" y="49"/>
                        </a:cubicBezTo>
                        <a:cubicBezTo>
                          <a:pt x="136" y="53"/>
                          <a:pt x="160" y="65"/>
                          <a:pt x="160" y="65"/>
                        </a:cubicBezTo>
                        <a:cubicBezTo>
                          <a:pt x="170" y="96"/>
                          <a:pt x="134" y="83"/>
                          <a:pt x="116" y="77"/>
                        </a:cubicBezTo>
                        <a:cubicBezTo>
                          <a:pt x="109" y="57"/>
                          <a:pt x="116" y="66"/>
                          <a:pt x="88" y="57"/>
                        </a:cubicBezTo>
                        <a:cubicBezTo>
                          <a:pt x="84" y="56"/>
                          <a:pt x="76" y="53"/>
                          <a:pt x="76" y="53"/>
                        </a:cubicBezTo>
                        <a:cubicBezTo>
                          <a:pt x="57" y="34"/>
                          <a:pt x="53" y="37"/>
                          <a:pt x="24" y="41"/>
                        </a:cubicBezTo>
                        <a:cubicBezTo>
                          <a:pt x="9" y="51"/>
                          <a:pt x="17" y="49"/>
                          <a:pt x="0" y="4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20" name="Freeform 40"/>
                  <p:cNvSpPr>
                    <a:spLocks/>
                  </p:cNvSpPr>
                  <p:nvPr/>
                </p:nvSpPr>
                <p:spPr bwMode="ltGray">
                  <a:xfrm>
                    <a:off x="2955" y="433"/>
                    <a:ext cx="59" cy="15"/>
                  </a:xfrm>
                  <a:custGeom>
                    <a:avLst/>
                    <a:gdLst>
                      <a:gd name="T0" fmla="*/ 0 w 138"/>
                      <a:gd name="T1" fmla="*/ 0 h 44"/>
                      <a:gd name="T2" fmla="*/ 52 w 138"/>
                      <a:gd name="T3" fmla="*/ 4 h 44"/>
                      <a:gd name="T4" fmla="*/ 88 w 138"/>
                      <a:gd name="T5" fmla="*/ 24 h 44"/>
                      <a:gd name="T6" fmla="*/ 112 w 138"/>
                      <a:gd name="T7" fmla="*/ 20 h 44"/>
                      <a:gd name="T8" fmla="*/ 108 w 138"/>
                      <a:gd name="T9" fmla="*/ 44 h 44"/>
                      <a:gd name="T10" fmla="*/ 64 w 138"/>
                      <a:gd name="T11" fmla="*/ 40 h 44"/>
                      <a:gd name="T12" fmla="*/ 0 w 138"/>
                      <a:gd name="T13" fmla="*/ 36 h 44"/>
                      <a:gd name="T14" fmla="*/ 28 w 138"/>
                      <a:gd name="T15" fmla="*/ 20 h 44"/>
                      <a:gd name="T16" fmla="*/ 0 w 138"/>
                      <a:gd name="T17" fmla="*/ 0 h 4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138" h="44">
                        <a:moveTo>
                          <a:pt x="0" y="0"/>
                        </a:moveTo>
                        <a:cubicBezTo>
                          <a:pt x="19" y="3"/>
                          <a:pt x="35" y="10"/>
                          <a:pt x="52" y="4"/>
                        </a:cubicBezTo>
                        <a:cubicBezTo>
                          <a:pt x="87" y="11"/>
                          <a:pt x="61" y="15"/>
                          <a:pt x="88" y="24"/>
                        </a:cubicBezTo>
                        <a:cubicBezTo>
                          <a:pt x="96" y="23"/>
                          <a:pt x="104" y="19"/>
                          <a:pt x="112" y="20"/>
                        </a:cubicBezTo>
                        <a:cubicBezTo>
                          <a:pt x="138" y="23"/>
                          <a:pt x="118" y="41"/>
                          <a:pt x="108" y="44"/>
                        </a:cubicBezTo>
                        <a:cubicBezTo>
                          <a:pt x="78" y="34"/>
                          <a:pt x="92" y="34"/>
                          <a:pt x="64" y="40"/>
                        </a:cubicBezTo>
                        <a:cubicBezTo>
                          <a:pt x="41" y="37"/>
                          <a:pt x="22" y="41"/>
                          <a:pt x="0" y="36"/>
                        </a:cubicBezTo>
                        <a:cubicBezTo>
                          <a:pt x="6" y="11"/>
                          <a:pt x="7" y="27"/>
                          <a:pt x="28" y="20"/>
                        </a:cubicBezTo>
                        <a:cubicBezTo>
                          <a:pt x="17" y="13"/>
                          <a:pt x="0" y="13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21" name="Freeform 41"/>
                  <p:cNvSpPr>
                    <a:spLocks/>
                  </p:cNvSpPr>
                  <p:nvPr/>
                </p:nvSpPr>
                <p:spPr bwMode="ltGray">
                  <a:xfrm>
                    <a:off x="2924" y="441"/>
                    <a:ext cx="24" cy="14"/>
                  </a:xfrm>
                  <a:custGeom>
                    <a:avLst/>
                    <a:gdLst>
                      <a:gd name="T0" fmla="*/ 17 w 57"/>
                      <a:gd name="T1" fmla="*/ 25 h 42"/>
                      <a:gd name="T2" fmla="*/ 37 w 57"/>
                      <a:gd name="T3" fmla="*/ 13 h 42"/>
                      <a:gd name="T4" fmla="*/ 17 w 57"/>
                      <a:gd name="T5" fmla="*/ 25 h 4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7" h="42">
                        <a:moveTo>
                          <a:pt x="17" y="25"/>
                        </a:moveTo>
                        <a:cubicBezTo>
                          <a:pt x="0" y="0"/>
                          <a:pt x="21" y="9"/>
                          <a:pt x="37" y="13"/>
                        </a:cubicBezTo>
                        <a:cubicBezTo>
                          <a:pt x="57" y="42"/>
                          <a:pt x="30" y="25"/>
                          <a:pt x="1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22" name="Freeform 42"/>
                  <p:cNvSpPr>
                    <a:spLocks/>
                  </p:cNvSpPr>
                  <p:nvPr/>
                </p:nvSpPr>
                <p:spPr bwMode="ltGray">
                  <a:xfrm>
                    <a:off x="2908" y="398"/>
                    <a:ext cx="16" cy="18"/>
                  </a:xfrm>
                  <a:custGeom>
                    <a:avLst/>
                    <a:gdLst>
                      <a:gd name="T0" fmla="*/ 19 w 39"/>
                      <a:gd name="T1" fmla="*/ 32 h 52"/>
                      <a:gd name="T2" fmla="*/ 19 w 39"/>
                      <a:gd name="T3" fmla="*/ 0 h 52"/>
                      <a:gd name="T4" fmla="*/ 19 w 39"/>
                      <a:gd name="T5" fmla="*/ 32 h 5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9" h="52">
                        <a:moveTo>
                          <a:pt x="19" y="32"/>
                        </a:moveTo>
                        <a:cubicBezTo>
                          <a:pt x="13" y="14"/>
                          <a:pt x="0" y="13"/>
                          <a:pt x="19" y="0"/>
                        </a:cubicBezTo>
                        <a:cubicBezTo>
                          <a:pt x="23" y="5"/>
                          <a:pt x="39" y="52"/>
                          <a:pt x="19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23" name="Freeform 43"/>
                  <p:cNvSpPr>
                    <a:spLocks/>
                  </p:cNvSpPr>
                  <p:nvPr/>
                </p:nvSpPr>
                <p:spPr bwMode="ltGray">
                  <a:xfrm>
                    <a:off x="3035" y="452"/>
                    <a:ext cx="19" cy="27"/>
                  </a:xfrm>
                  <a:custGeom>
                    <a:avLst/>
                    <a:gdLst>
                      <a:gd name="T0" fmla="*/ 4 w 44"/>
                      <a:gd name="T1" fmla="*/ 9 h 80"/>
                      <a:gd name="T2" fmla="*/ 20 w 44"/>
                      <a:gd name="T3" fmla="*/ 33 h 80"/>
                      <a:gd name="T4" fmla="*/ 24 w 44"/>
                      <a:gd name="T5" fmla="*/ 49 h 80"/>
                      <a:gd name="T6" fmla="*/ 36 w 44"/>
                      <a:gd name="T7" fmla="*/ 53 h 80"/>
                      <a:gd name="T8" fmla="*/ 24 w 44"/>
                      <a:gd name="T9" fmla="*/ 73 h 80"/>
                      <a:gd name="T10" fmla="*/ 0 w 44"/>
                      <a:gd name="T11" fmla="*/ 21 h 80"/>
                      <a:gd name="T12" fmla="*/ 4 w 44"/>
                      <a:gd name="T13" fmla="*/ 9 h 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44" h="80">
                        <a:moveTo>
                          <a:pt x="4" y="9"/>
                        </a:moveTo>
                        <a:cubicBezTo>
                          <a:pt x="9" y="17"/>
                          <a:pt x="18" y="24"/>
                          <a:pt x="20" y="33"/>
                        </a:cubicBezTo>
                        <a:cubicBezTo>
                          <a:pt x="21" y="38"/>
                          <a:pt x="21" y="45"/>
                          <a:pt x="24" y="49"/>
                        </a:cubicBezTo>
                        <a:cubicBezTo>
                          <a:pt x="27" y="52"/>
                          <a:pt x="32" y="52"/>
                          <a:pt x="36" y="53"/>
                        </a:cubicBezTo>
                        <a:cubicBezTo>
                          <a:pt x="41" y="68"/>
                          <a:pt x="44" y="80"/>
                          <a:pt x="24" y="73"/>
                        </a:cubicBezTo>
                        <a:cubicBezTo>
                          <a:pt x="19" y="55"/>
                          <a:pt x="11" y="37"/>
                          <a:pt x="0" y="21"/>
                        </a:cubicBezTo>
                        <a:cubicBezTo>
                          <a:pt x="4" y="4"/>
                          <a:pt x="4" y="0"/>
                          <a:pt x="4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24" name="Freeform 44"/>
                  <p:cNvSpPr>
                    <a:spLocks/>
                  </p:cNvSpPr>
                  <p:nvPr/>
                </p:nvSpPr>
                <p:spPr bwMode="ltGray">
                  <a:xfrm>
                    <a:off x="2696" y="247"/>
                    <a:ext cx="205" cy="41"/>
                  </a:xfrm>
                  <a:custGeom>
                    <a:avLst/>
                    <a:gdLst>
                      <a:gd name="T0" fmla="*/ 220 w 323"/>
                      <a:gd name="T1" fmla="*/ 1 h 64"/>
                      <a:gd name="T2" fmla="*/ 231 w 323"/>
                      <a:gd name="T3" fmla="*/ 8 h 64"/>
                      <a:gd name="T4" fmla="*/ 235 w 323"/>
                      <a:gd name="T5" fmla="*/ 0 h 64"/>
                      <a:gd name="T6" fmla="*/ 265 w 323"/>
                      <a:gd name="T7" fmla="*/ 0 h 64"/>
                      <a:gd name="T8" fmla="*/ 287 w 323"/>
                      <a:gd name="T9" fmla="*/ 17 h 64"/>
                      <a:gd name="T10" fmla="*/ 319 w 323"/>
                      <a:gd name="T11" fmla="*/ 10 h 64"/>
                      <a:gd name="T12" fmla="*/ 314 w 323"/>
                      <a:gd name="T13" fmla="*/ 29 h 64"/>
                      <a:gd name="T14" fmla="*/ 298 w 323"/>
                      <a:gd name="T15" fmla="*/ 46 h 64"/>
                      <a:gd name="T16" fmla="*/ 295 w 323"/>
                      <a:gd name="T17" fmla="*/ 29 h 64"/>
                      <a:gd name="T18" fmla="*/ 287 w 323"/>
                      <a:gd name="T19" fmla="*/ 31 h 64"/>
                      <a:gd name="T20" fmla="*/ 279 w 323"/>
                      <a:gd name="T21" fmla="*/ 29 h 64"/>
                      <a:gd name="T22" fmla="*/ 263 w 323"/>
                      <a:gd name="T23" fmla="*/ 21 h 64"/>
                      <a:gd name="T24" fmla="*/ 228 w 323"/>
                      <a:gd name="T25" fmla="*/ 38 h 64"/>
                      <a:gd name="T26" fmla="*/ 201 w 323"/>
                      <a:gd name="T27" fmla="*/ 44 h 64"/>
                      <a:gd name="T28" fmla="*/ 212 w 323"/>
                      <a:gd name="T29" fmla="*/ 57 h 64"/>
                      <a:gd name="T30" fmla="*/ 188 w 323"/>
                      <a:gd name="T31" fmla="*/ 63 h 64"/>
                      <a:gd name="T32" fmla="*/ 169 w 323"/>
                      <a:gd name="T33" fmla="*/ 61 h 64"/>
                      <a:gd name="T34" fmla="*/ 177 w 323"/>
                      <a:gd name="T35" fmla="*/ 57 h 64"/>
                      <a:gd name="T36" fmla="*/ 171 w 323"/>
                      <a:gd name="T37" fmla="*/ 40 h 64"/>
                      <a:gd name="T38" fmla="*/ 169 w 323"/>
                      <a:gd name="T39" fmla="*/ 31 h 64"/>
                      <a:gd name="T40" fmla="*/ 158 w 323"/>
                      <a:gd name="T41" fmla="*/ 23 h 64"/>
                      <a:gd name="T42" fmla="*/ 142 w 323"/>
                      <a:gd name="T43" fmla="*/ 27 h 64"/>
                      <a:gd name="T44" fmla="*/ 134 w 323"/>
                      <a:gd name="T45" fmla="*/ 27 h 64"/>
                      <a:gd name="T46" fmla="*/ 123 w 323"/>
                      <a:gd name="T47" fmla="*/ 25 h 64"/>
                      <a:gd name="T48" fmla="*/ 83 w 323"/>
                      <a:gd name="T49" fmla="*/ 2 h 64"/>
                      <a:gd name="T50" fmla="*/ 59 w 323"/>
                      <a:gd name="T51" fmla="*/ 14 h 64"/>
                      <a:gd name="T52" fmla="*/ 1 w 323"/>
                      <a:gd name="T53" fmla="*/ 0 h 64"/>
                      <a:gd name="T54" fmla="*/ 220 w 323"/>
                      <a:gd name="T55" fmla="*/ 1 h 6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</a:cxnLst>
                    <a:rect l="0" t="0" r="r" b="b"/>
                    <a:pathLst>
                      <a:path w="323" h="64">
                        <a:moveTo>
                          <a:pt x="220" y="1"/>
                        </a:moveTo>
                        <a:cubicBezTo>
                          <a:pt x="215" y="12"/>
                          <a:pt x="225" y="17"/>
                          <a:pt x="231" y="8"/>
                        </a:cubicBezTo>
                        <a:cubicBezTo>
                          <a:pt x="235" y="0"/>
                          <a:pt x="229" y="7"/>
                          <a:pt x="235" y="0"/>
                        </a:cubicBezTo>
                        <a:lnTo>
                          <a:pt x="265" y="0"/>
                        </a:lnTo>
                        <a:cubicBezTo>
                          <a:pt x="277" y="6"/>
                          <a:pt x="276" y="11"/>
                          <a:pt x="287" y="17"/>
                        </a:cubicBezTo>
                        <a:cubicBezTo>
                          <a:pt x="308" y="11"/>
                          <a:pt x="293" y="7"/>
                          <a:pt x="319" y="10"/>
                        </a:cubicBezTo>
                        <a:cubicBezTo>
                          <a:pt x="323" y="19"/>
                          <a:pt x="321" y="22"/>
                          <a:pt x="314" y="29"/>
                        </a:cubicBezTo>
                        <a:cubicBezTo>
                          <a:pt x="312" y="39"/>
                          <a:pt x="313" y="50"/>
                          <a:pt x="298" y="46"/>
                        </a:cubicBezTo>
                        <a:cubicBezTo>
                          <a:pt x="297" y="40"/>
                          <a:pt x="298" y="34"/>
                          <a:pt x="295" y="29"/>
                        </a:cubicBezTo>
                        <a:cubicBezTo>
                          <a:pt x="294" y="27"/>
                          <a:pt x="290" y="31"/>
                          <a:pt x="287" y="31"/>
                        </a:cubicBezTo>
                        <a:cubicBezTo>
                          <a:pt x="284" y="31"/>
                          <a:pt x="282" y="30"/>
                          <a:pt x="279" y="29"/>
                        </a:cubicBezTo>
                        <a:cubicBezTo>
                          <a:pt x="274" y="27"/>
                          <a:pt x="263" y="21"/>
                          <a:pt x="263" y="21"/>
                        </a:cubicBezTo>
                        <a:cubicBezTo>
                          <a:pt x="249" y="23"/>
                          <a:pt x="241" y="31"/>
                          <a:pt x="228" y="38"/>
                        </a:cubicBezTo>
                        <a:cubicBezTo>
                          <a:pt x="220" y="41"/>
                          <a:pt x="209" y="42"/>
                          <a:pt x="201" y="44"/>
                        </a:cubicBezTo>
                        <a:cubicBezTo>
                          <a:pt x="193" y="54"/>
                          <a:pt x="200" y="53"/>
                          <a:pt x="212" y="57"/>
                        </a:cubicBezTo>
                        <a:cubicBezTo>
                          <a:pt x="200" y="62"/>
                          <a:pt x="199" y="57"/>
                          <a:pt x="188" y="63"/>
                        </a:cubicBezTo>
                        <a:cubicBezTo>
                          <a:pt x="181" y="62"/>
                          <a:pt x="174" y="64"/>
                          <a:pt x="169" y="61"/>
                        </a:cubicBezTo>
                        <a:cubicBezTo>
                          <a:pt x="166" y="59"/>
                          <a:pt x="175" y="59"/>
                          <a:pt x="177" y="57"/>
                        </a:cubicBezTo>
                        <a:cubicBezTo>
                          <a:pt x="181" y="48"/>
                          <a:pt x="149" y="28"/>
                          <a:pt x="171" y="40"/>
                        </a:cubicBezTo>
                        <a:cubicBezTo>
                          <a:pt x="184" y="55"/>
                          <a:pt x="184" y="36"/>
                          <a:pt x="169" y="31"/>
                        </a:cubicBezTo>
                        <a:cubicBezTo>
                          <a:pt x="167" y="27"/>
                          <a:pt x="167" y="22"/>
                          <a:pt x="158" y="23"/>
                        </a:cubicBezTo>
                        <a:cubicBezTo>
                          <a:pt x="153" y="23"/>
                          <a:pt x="142" y="27"/>
                          <a:pt x="142" y="27"/>
                        </a:cubicBezTo>
                        <a:cubicBezTo>
                          <a:pt x="136" y="39"/>
                          <a:pt x="143" y="31"/>
                          <a:pt x="134" y="27"/>
                        </a:cubicBezTo>
                        <a:cubicBezTo>
                          <a:pt x="130" y="25"/>
                          <a:pt x="126" y="25"/>
                          <a:pt x="123" y="25"/>
                        </a:cubicBezTo>
                        <a:cubicBezTo>
                          <a:pt x="117" y="11"/>
                          <a:pt x="100" y="6"/>
                          <a:pt x="83" y="2"/>
                        </a:cubicBezTo>
                        <a:cubicBezTo>
                          <a:pt x="70" y="4"/>
                          <a:pt x="69" y="9"/>
                          <a:pt x="59" y="14"/>
                        </a:cubicBezTo>
                        <a:cubicBezTo>
                          <a:pt x="45" y="14"/>
                          <a:pt x="0" y="12"/>
                          <a:pt x="1" y="0"/>
                        </a:cubicBezTo>
                        <a:lnTo>
                          <a:pt x="220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25" name="Freeform 45"/>
                  <p:cNvSpPr>
                    <a:spLocks/>
                  </p:cNvSpPr>
                  <p:nvPr/>
                </p:nvSpPr>
                <p:spPr bwMode="ltGray">
                  <a:xfrm>
                    <a:off x="2515" y="246"/>
                    <a:ext cx="190" cy="20"/>
                  </a:xfrm>
                  <a:custGeom>
                    <a:avLst/>
                    <a:gdLst>
                      <a:gd name="T0" fmla="*/ 105 w 300"/>
                      <a:gd name="T1" fmla="*/ 31 h 31"/>
                      <a:gd name="T2" fmla="*/ 30 w 300"/>
                      <a:gd name="T3" fmla="*/ 1 h 31"/>
                      <a:gd name="T4" fmla="*/ 285 w 300"/>
                      <a:gd name="T5" fmla="*/ 0 h 31"/>
                      <a:gd name="T6" fmla="*/ 296 w 300"/>
                      <a:gd name="T7" fmla="*/ 14 h 31"/>
                      <a:gd name="T8" fmla="*/ 264 w 300"/>
                      <a:gd name="T9" fmla="*/ 16 h 31"/>
                      <a:gd name="T10" fmla="*/ 105 w 300"/>
                      <a:gd name="T11" fmla="*/ 31 h 3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300" h="31">
                        <a:moveTo>
                          <a:pt x="105" y="31"/>
                        </a:moveTo>
                        <a:cubicBezTo>
                          <a:pt x="83" y="19"/>
                          <a:pt x="0" y="6"/>
                          <a:pt x="30" y="1"/>
                        </a:cubicBezTo>
                        <a:lnTo>
                          <a:pt x="285" y="0"/>
                        </a:lnTo>
                        <a:cubicBezTo>
                          <a:pt x="296" y="4"/>
                          <a:pt x="300" y="5"/>
                          <a:pt x="296" y="14"/>
                        </a:cubicBezTo>
                        <a:cubicBezTo>
                          <a:pt x="285" y="11"/>
                          <a:pt x="276" y="16"/>
                          <a:pt x="264" y="16"/>
                        </a:cubicBezTo>
                        <a:lnTo>
                          <a:pt x="105" y="3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26" name="Freeform 46"/>
                  <p:cNvSpPr>
                    <a:spLocks/>
                  </p:cNvSpPr>
                  <p:nvPr/>
                </p:nvSpPr>
                <p:spPr bwMode="ltGray">
                  <a:xfrm>
                    <a:off x="2096" y="275"/>
                    <a:ext cx="18" cy="10"/>
                  </a:xfrm>
                  <a:custGeom>
                    <a:avLst/>
                    <a:gdLst>
                      <a:gd name="T0" fmla="*/ 0 w 41"/>
                      <a:gd name="T1" fmla="*/ 25 h 29"/>
                      <a:gd name="T2" fmla="*/ 12 w 41"/>
                      <a:gd name="T3" fmla="*/ 29 h 29"/>
                      <a:gd name="T4" fmla="*/ 0 w 41"/>
                      <a:gd name="T5" fmla="*/ 25 h 2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27" name="Freeform 47"/>
                  <p:cNvSpPr>
                    <a:spLocks/>
                  </p:cNvSpPr>
                  <p:nvPr/>
                </p:nvSpPr>
                <p:spPr bwMode="ltGray">
                  <a:xfrm>
                    <a:off x="1606" y="246"/>
                    <a:ext cx="436" cy="152"/>
                  </a:xfrm>
                  <a:custGeom>
                    <a:avLst/>
                    <a:gdLst>
                      <a:gd name="T0" fmla="*/ 73 w 436"/>
                      <a:gd name="T1" fmla="*/ 1 h 152"/>
                      <a:gd name="T2" fmla="*/ 436 w 436"/>
                      <a:gd name="T3" fmla="*/ 0 h 152"/>
                      <a:gd name="T4" fmla="*/ 416 w 436"/>
                      <a:gd name="T5" fmla="*/ 54 h 152"/>
                      <a:gd name="T6" fmla="*/ 397 w 436"/>
                      <a:gd name="T7" fmla="*/ 68 h 152"/>
                      <a:gd name="T8" fmla="*/ 392 w 436"/>
                      <a:gd name="T9" fmla="*/ 70 h 152"/>
                      <a:gd name="T10" fmla="*/ 375 w 436"/>
                      <a:gd name="T11" fmla="*/ 73 h 152"/>
                      <a:gd name="T12" fmla="*/ 361 w 436"/>
                      <a:gd name="T13" fmla="*/ 88 h 152"/>
                      <a:gd name="T14" fmla="*/ 362 w 436"/>
                      <a:gd name="T15" fmla="*/ 99 h 152"/>
                      <a:gd name="T16" fmla="*/ 364 w 436"/>
                      <a:gd name="T17" fmla="*/ 107 h 152"/>
                      <a:gd name="T18" fmla="*/ 366 w 436"/>
                      <a:gd name="T19" fmla="*/ 113 h 152"/>
                      <a:gd name="T20" fmla="*/ 362 w 436"/>
                      <a:gd name="T21" fmla="*/ 122 h 152"/>
                      <a:gd name="T22" fmla="*/ 351 w 436"/>
                      <a:gd name="T23" fmla="*/ 120 h 152"/>
                      <a:gd name="T24" fmla="*/ 342 w 436"/>
                      <a:gd name="T25" fmla="*/ 129 h 152"/>
                      <a:gd name="T26" fmla="*/ 347 w 436"/>
                      <a:gd name="T27" fmla="*/ 105 h 152"/>
                      <a:gd name="T28" fmla="*/ 338 w 436"/>
                      <a:gd name="T29" fmla="*/ 100 h 152"/>
                      <a:gd name="T30" fmla="*/ 344 w 436"/>
                      <a:gd name="T31" fmla="*/ 93 h 152"/>
                      <a:gd name="T32" fmla="*/ 342 w 436"/>
                      <a:gd name="T33" fmla="*/ 89 h 152"/>
                      <a:gd name="T34" fmla="*/ 320 w 436"/>
                      <a:gd name="T35" fmla="*/ 94 h 152"/>
                      <a:gd name="T36" fmla="*/ 317 w 436"/>
                      <a:gd name="T37" fmla="*/ 85 h 152"/>
                      <a:gd name="T38" fmla="*/ 297 w 436"/>
                      <a:gd name="T39" fmla="*/ 94 h 152"/>
                      <a:gd name="T40" fmla="*/ 320 w 436"/>
                      <a:gd name="T41" fmla="*/ 103 h 152"/>
                      <a:gd name="T42" fmla="*/ 305 w 436"/>
                      <a:gd name="T43" fmla="*/ 117 h 152"/>
                      <a:gd name="T44" fmla="*/ 311 w 436"/>
                      <a:gd name="T45" fmla="*/ 126 h 152"/>
                      <a:gd name="T46" fmla="*/ 315 w 436"/>
                      <a:gd name="T47" fmla="*/ 138 h 152"/>
                      <a:gd name="T48" fmla="*/ 309 w 436"/>
                      <a:gd name="T49" fmla="*/ 139 h 152"/>
                      <a:gd name="T50" fmla="*/ 314 w 436"/>
                      <a:gd name="T51" fmla="*/ 144 h 152"/>
                      <a:gd name="T52" fmla="*/ 307 w 436"/>
                      <a:gd name="T53" fmla="*/ 152 h 152"/>
                      <a:gd name="T54" fmla="*/ 0 w 436"/>
                      <a:gd name="T55" fmla="*/ 149 h 152"/>
                      <a:gd name="T56" fmla="*/ 73 w 436"/>
                      <a:gd name="T57" fmla="*/ 1 h 15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</a:cxnLst>
                    <a:rect l="0" t="0" r="r" b="b"/>
                    <a:pathLst>
                      <a:path w="436" h="152">
                        <a:moveTo>
                          <a:pt x="73" y="1"/>
                        </a:moveTo>
                        <a:lnTo>
                          <a:pt x="436" y="0"/>
                        </a:lnTo>
                        <a:cubicBezTo>
                          <a:pt x="430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28" name="Freeform 48"/>
                  <p:cNvSpPr>
                    <a:spLocks/>
                  </p:cNvSpPr>
                  <p:nvPr/>
                </p:nvSpPr>
                <p:spPr bwMode="ltGray">
                  <a:xfrm>
                    <a:off x="2043" y="241"/>
                    <a:ext cx="20" cy="55"/>
                  </a:xfrm>
                  <a:custGeom>
                    <a:avLst/>
                    <a:gdLst>
                      <a:gd name="T0" fmla="*/ 5 w 47"/>
                      <a:gd name="T1" fmla="*/ 156 h 165"/>
                      <a:gd name="T2" fmla="*/ 15 w 47"/>
                      <a:gd name="T3" fmla="*/ 108 h 165"/>
                      <a:gd name="T4" fmla="*/ 17 w 47"/>
                      <a:gd name="T5" fmla="*/ 68 h 165"/>
                      <a:gd name="T6" fmla="*/ 11 w 47"/>
                      <a:gd name="T7" fmla="*/ 40 h 165"/>
                      <a:gd name="T8" fmla="*/ 17 w 47"/>
                      <a:gd name="T9" fmla="*/ 12 h 165"/>
                      <a:gd name="T10" fmla="*/ 21 w 47"/>
                      <a:gd name="T11" fmla="*/ 0 h 165"/>
                      <a:gd name="T12" fmla="*/ 31 w 47"/>
                      <a:gd name="T13" fmla="*/ 30 h 165"/>
                      <a:gd name="T14" fmla="*/ 47 w 47"/>
                      <a:gd name="T15" fmla="*/ 98 h 165"/>
                      <a:gd name="T16" fmla="*/ 31 w 47"/>
                      <a:gd name="T17" fmla="*/ 108 h 165"/>
                      <a:gd name="T18" fmla="*/ 23 w 47"/>
                      <a:gd name="T19" fmla="*/ 126 h 165"/>
                      <a:gd name="T20" fmla="*/ 21 w 47"/>
                      <a:gd name="T21" fmla="*/ 132 h 165"/>
                      <a:gd name="T22" fmla="*/ 27 w 47"/>
                      <a:gd name="T23" fmla="*/ 134 h 165"/>
                      <a:gd name="T24" fmla="*/ 31 w 47"/>
                      <a:gd name="T25" fmla="*/ 146 h 165"/>
                      <a:gd name="T26" fmla="*/ 13 w 47"/>
                      <a:gd name="T27" fmla="*/ 148 h 165"/>
                      <a:gd name="T28" fmla="*/ 7 w 47"/>
                      <a:gd name="T29" fmla="*/ 160 h 165"/>
                      <a:gd name="T30" fmla="*/ 3 w 47"/>
                      <a:gd name="T31" fmla="*/ 154 h 165"/>
                      <a:gd name="T32" fmla="*/ 5 w 47"/>
                      <a:gd name="T33" fmla="*/ 156 h 1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29" name="Freeform 49"/>
                  <p:cNvSpPr>
                    <a:spLocks/>
                  </p:cNvSpPr>
                  <p:nvPr/>
                </p:nvSpPr>
                <p:spPr bwMode="ltGray">
                  <a:xfrm>
                    <a:off x="2031" y="287"/>
                    <a:ext cx="59" cy="34"/>
                  </a:xfrm>
                  <a:custGeom>
                    <a:avLst/>
                    <a:gdLst>
                      <a:gd name="T0" fmla="*/ 26 w 138"/>
                      <a:gd name="T1" fmla="*/ 61 h 103"/>
                      <a:gd name="T2" fmla="*/ 30 w 138"/>
                      <a:gd name="T3" fmla="*/ 43 h 103"/>
                      <a:gd name="T4" fmla="*/ 50 w 138"/>
                      <a:gd name="T5" fmla="*/ 33 h 103"/>
                      <a:gd name="T6" fmla="*/ 54 w 138"/>
                      <a:gd name="T7" fmla="*/ 45 h 103"/>
                      <a:gd name="T8" fmla="*/ 66 w 138"/>
                      <a:gd name="T9" fmla="*/ 49 h 103"/>
                      <a:gd name="T10" fmla="*/ 80 w 138"/>
                      <a:gd name="T11" fmla="*/ 55 h 103"/>
                      <a:gd name="T12" fmla="*/ 116 w 138"/>
                      <a:gd name="T13" fmla="*/ 33 h 103"/>
                      <a:gd name="T14" fmla="*/ 130 w 138"/>
                      <a:gd name="T15" fmla="*/ 17 h 103"/>
                      <a:gd name="T16" fmla="*/ 138 w 138"/>
                      <a:gd name="T17" fmla="*/ 11 h 103"/>
                      <a:gd name="T18" fmla="*/ 106 w 138"/>
                      <a:gd name="T19" fmla="*/ 49 h 103"/>
                      <a:gd name="T20" fmla="*/ 84 w 138"/>
                      <a:gd name="T21" fmla="*/ 67 h 103"/>
                      <a:gd name="T22" fmla="*/ 66 w 138"/>
                      <a:gd name="T23" fmla="*/ 81 h 103"/>
                      <a:gd name="T24" fmla="*/ 48 w 138"/>
                      <a:gd name="T25" fmla="*/ 103 h 103"/>
                      <a:gd name="T26" fmla="*/ 26 w 138"/>
                      <a:gd name="T27" fmla="*/ 89 h 103"/>
                      <a:gd name="T28" fmla="*/ 20 w 138"/>
                      <a:gd name="T29" fmla="*/ 87 h 103"/>
                      <a:gd name="T30" fmla="*/ 22 w 138"/>
                      <a:gd name="T31" fmla="*/ 97 h 103"/>
                      <a:gd name="T32" fmla="*/ 0 w 138"/>
                      <a:gd name="T33" fmla="*/ 97 h 103"/>
                      <a:gd name="T34" fmla="*/ 10 w 138"/>
                      <a:gd name="T35" fmla="*/ 79 h 103"/>
                      <a:gd name="T36" fmla="*/ 26 w 138"/>
                      <a:gd name="T37" fmla="*/ 61 h 10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30" name="Freeform 50"/>
                  <p:cNvSpPr>
                    <a:spLocks/>
                  </p:cNvSpPr>
                  <p:nvPr/>
                </p:nvSpPr>
                <p:spPr bwMode="ltGray">
                  <a:xfrm>
                    <a:off x="1968" y="319"/>
                    <a:ext cx="80" cy="72"/>
                  </a:xfrm>
                  <a:custGeom>
                    <a:avLst/>
                    <a:gdLst>
                      <a:gd name="T0" fmla="*/ 158 w 188"/>
                      <a:gd name="T1" fmla="*/ 24 h 214"/>
                      <a:gd name="T2" fmla="*/ 160 w 188"/>
                      <a:gd name="T3" fmla="*/ 6 h 214"/>
                      <a:gd name="T4" fmla="*/ 170 w 188"/>
                      <a:gd name="T5" fmla="*/ 0 h 214"/>
                      <a:gd name="T6" fmla="*/ 182 w 188"/>
                      <a:gd name="T7" fmla="*/ 24 h 214"/>
                      <a:gd name="T8" fmla="*/ 188 w 188"/>
                      <a:gd name="T9" fmla="*/ 42 h 214"/>
                      <a:gd name="T10" fmla="*/ 178 w 188"/>
                      <a:gd name="T11" fmla="*/ 58 h 214"/>
                      <a:gd name="T12" fmla="*/ 170 w 188"/>
                      <a:gd name="T13" fmla="*/ 76 h 214"/>
                      <a:gd name="T14" fmla="*/ 162 w 188"/>
                      <a:gd name="T15" fmla="*/ 126 h 214"/>
                      <a:gd name="T16" fmla="*/ 144 w 188"/>
                      <a:gd name="T17" fmla="*/ 136 h 214"/>
                      <a:gd name="T18" fmla="*/ 120 w 188"/>
                      <a:gd name="T19" fmla="*/ 138 h 214"/>
                      <a:gd name="T20" fmla="*/ 112 w 188"/>
                      <a:gd name="T21" fmla="*/ 124 h 214"/>
                      <a:gd name="T22" fmla="*/ 102 w 188"/>
                      <a:gd name="T23" fmla="*/ 146 h 214"/>
                      <a:gd name="T24" fmla="*/ 90 w 188"/>
                      <a:gd name="T25" fmla="*/ 150 h 214"/>
                      <a:gd name="T26" fmla="*/ 80 w 188"/>
                      <a:gd name="T27" fmla="*/ 132 h 214"/>
                      <a:gd name="T28" fmla="*/ 58 w 188"/>
                      <a:gd name="T29" fmla="*/ 144 h 214"/>
                      <a:gd name="T30" fmla="*/ 76 w 188"/>
                      <a:gd name="T31" fmla="*/ 142 h 214"/>
                      <a:gd name="T32" fmla="*/ 78 w 188"/>
                      <a:gd name="T33" fmla="*/ 160 h 214"/>
                      <a:gd name="T34" fmla="*/ 58 w 188"/>
                      <a:gd name="T35" fmla="*/ 166 h 214"/>
                      <a:gd name="T36" fmla="*/ 34 w 188"/>
                      <a:gd name="T37" fmla="*/ 166 h 214"/>
                      <a:gd name="T38" fmla="*/ 36 w 188"/>
                      <a:gd name="T39" fmla="*/ 154 h 214"/>
                      <a:gd name="T40" fmla="*/ 46 w 188"/>
                      <a:gd name="T41" fmla="*/ 144 h 214"/>
                      <a:gd name="T42" fmla="*/ 34 w 188"/>
                      <a:gd name="T43" fmla="*/ 148 h 214"/>
                      <a:gd name="T44" fmla="*/ 26 w 188"/>
                      <a:gd name="T45" fmla="*/ 166 h 214"/>
                      <a:gd name="T46" fmla="*/ 30 w 188"/>
                      <a:gd name="T47" fmla="*/ 190 h 214"/>
                      <a:gd name="T48" fmla="*/ 14 w 188"/>
                      <a:gd name="T49" fmla="*/ 200 h 214"/>
                      <a:gd name="T50" fmla="*/ 0 w 188"/>
                      <a:gd name="T51" fmla="*/ 214 h 214"/>
                      <a:gd name="T52" fmla="*/ 8 w 188"/>
                      <a:gd name="T53" fmla="*/ 188 h 214"/>
                      <a:gd name="T54" fmla="*/ 0 w 188"/>
                      <a:gd name="T55" fmla="*/ 164 h 214"/>
                      <a:gd name="T56" fmla="*/ 14 w 188"/>
                      <a:gd name="T57" fmla="*/ 152 h 214"/>
                      <a:gd name="T58" fmla="*/ 32 w 188"/>
                      <a:gd name="T59" fmla="*/ 134 h 214"/>
                      <a:gd name="T60" fmla="*/ 44 w 188"/>
                      <a:gd name="T61" fmla="*/ 118 h 214"/>
                      <a:gd name="T62" fmla="*/ 72 w 188"/>
                      <a:gd name="T63" fmla="*/ 116 h 214"/>
                      <a:gd name="T64" fmla="*/ 84 w 188"/>
                      <a:gd name="T65" fmla="*/ 112 h 214"/>
                      <a:gd name="T66" fmla="*/ 114 w 188"/>
                      <a:gd name="T67" fmla="*/ 78 h 214"/>
                      <a:gd name="T68" fmla="*/ 120 w 188"/>
                      <a:gd name="T69" fmla="*/ 92 h 214"/>
                      <a:gd name="T70" fmla="*/ 132 w 188"/>
                      <a:gd name="T71" fmla="*/ 76 h 214"/>
                      <a:gd name="T72" fmla="*/ 150 w 188"/>
                      <a:gd name="T73" fmla="*/ 54 h 214"/>
                      <a:gd name="T74" fmla="*/ 154 w 188"/>
                      <a:gd name="T75" fmla="*/ 42 h 214"/>
                      <a:gd name="T76" fmla="*/ 148 w 188"/>
                      <a:gd name="T77" fmla="*/ 38 h 214"/>
                      <a:gd name="T78" fmla="*/ 152 w 188"/>
                      <a:gd name="T79" fmla="*/ 32 h 214"/>
                      <a:gd name="T80" fmla="*/ 158 w 188"/>
                      <a:gd name="T81" fmla="*/ 24 h 21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31" name="Freeform 51"/>
                  <p:cNvSpPr>
                    <a:spLocks/>
                  </p:cNvSpPr>
                  <p:nvPr/>
                </p:nvSpPr>
                <p:spPr bwMode="ltGray">
                  <a:xfrm>
                    <a:off x="2021" y="340"/>
                    <a:ext cx="6" cy="4"/>
                  </a:xfrm>
                  <a:custGeom>
                    <a:avLst/>
                    <a:gdLst>
                      <a:gd name="T0" fmla="*/ 0 w 13"/>
                      <a:gd name="T1" fmla="*/ 9 h 13"/>
                      <a:gd name="T2" fmla="*/ 4 w 13"/>
                      <a:gd name="T3" fmla="*/ 13 h 13"/>
                      <a:gd name="T4" fmla="*/ 0 w 13"/>
                      <a:gd name="T5" fmla="*/ 9 h 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32" name="Freeform 52"/>
                  <p:cNvSpPr>
                    <a:spLocks/>
                  </p:cNvSpPr>
                  <p:nvPr/>
                </p:nvSpPr>
                <p:spPr bwMode="ltGray">
                  <a:xfrm>
                    <a:off x="1573" y="389"/>
                    <a:ext cx="347" cy="189"/>
                  </a:xfrm>
                  <a:custGeom>
                    <a:avLst/>
                    <a:gdLst>
                      <a:gd name="T0" fmla="*/ 812 w 812"/>
                      <a:gd name="T1" fmla="*/ 26 h 564"/>
                      <a:gd name="T2" fmla="*/ 778 w 812"/>
                      <a:gd name="T3" fmla="*/ 78 h 564"/>
                      <a:gd name="T4" fmla="*/ 748 w 812"/>
                      <a:gd name="T5" fmla="*/ 122 h 564"/>
                      <a:gd name="T6" fmla="*/ 722 w 812"/>
                      <a:gd name="T7" fmla="*/ 142 h 564"/>
                      <a:gd name="T8" fmla="*/ 634 w 812"/>
                      <a:gd name="T9" fmla="*/ 180 h 564"/>
                      <a:gd name="T10" fmla="*/ 632 w 812"/>
                      <a:gd name="T11" fmla="*/ 210 h 564"/>
                      <a:gd name="T12" fmla="*/ 604 w 812"/>
                      <a:gd name="T13" fmla="*/ 230 h 564"/>
                      <a:gd name="T14" fmla="*/ 620 w 812"/>
                      <a:gd name="T15" fmla="*/ 178 h 564"/>
                      <a:gd name="T16" fmla="*/ 576 w 812"/>
                      <a:gd name="T17" fmla="*/ 188 h 564"/>
                      <a:gd name="T18" fmla="*/ 556 w 812"/>
                      <a:gd name="T19" fmla="*/ 218 h 564"/>
                      <a:gd name="T20" fmla="*/ 596 w 812"/>
                      <a:gd name="T21" fmla="*/ 280 h 564"/>
                      <a:gd name="T22" fmla="*/ 594 w 812"/>
                      <a:gd name="T23" fmla="*/ 368 h 564"/>
                      <a:gd name="T24" fmla="*/ 542 w 812"/>
                      <a:gd name="T25" fmla="*/ 406 h 564"/>
                      <a:gd name="T26" fmla="*/ 522 w 812"/>
                      <a:gd name="T27" fmla="*/ 386 h 564"/>
                      <a:gd name="T28" fmla="*/ 482 w 812"/>
                      <a:gd name="T29" fmla="*/ 348 h 564"/>
                      <a:gd name="T30" fmla="*/ 462 w 812"/>
                      <a:gd name="T31" fmla="*/ 348 h 564"/>
                      <a:gd name="T32" fmla="*/ 450 w 812"/>
                      <a:gd name="T33" fmla="*/ 394 h 564"/>
                      <a:gd name="T34" fmla="*/ 500 w 812"/>
                      <a:gd name="T35" fmla="*/ 464 h 564"/>
                      <a:gd name="T36" fmla="*/ 510 w 812"/>
                      <a:gd name="T37" fmla="*/ 524 h 564"/>
                      <a:gd name="T38" fmla="*/ 526 w 812"/>
                      <a:gd name="T39" fmla="*/ 560 h 564"/>
                      <a:gd name="T40" fmla="*/ 492 w 812"/>
                      <a:gd name="T41" fmla="*/ 544 h 564"/>
                      <a:gd name="T42" fmla="*/ 470 w 812"/>
                      <a:gd name="T43" fmla="*/ 518 h 564"/>
                      <a:gd name="T44" fmla="*/ 422 w 812"/>
                      <a:gd name="T45" fmla="*/ 424 h 564"/>
                      <a:gd name="T46" fmla="*/ 426 w 812"/>
                      <a:gd name="T47" fmla="*/ 310 h 564"/>
                      <a:gd name="T48" fmla="*/ 422 w 812"/>
                      <a:gd name="T49" fmla="*/ 268 h 564"/>
                      <a:gd name="T50" fmla="*/ 412 w 812"/>
                      <a:gd name="T51" fmla="*/ 276 h 564"/>
                      <a:gd name="T52" fmla="*/ 386 w 812"/>
                      <a:gd name="T53" fmla="*/ 266 h 564"/>
                      <a:gd name="T54" fmla="*/ 360 w 812"/>
                      <a:gd name="T55" fmla="*/ 170 h 564"/>
                      <a:gd name="T56" fmla="*/ 330 w 812"/>
                      <a:gd name="T57" fmla="*/ 166 h 564"/>
                      <a:gd name="T58" fmla="*/ 288 w 812"/>
                      <a:gd name="T59" fmla="*/ 172 h 564"/>
                      <a:gd name="T60" fmla="*/ 242 w 812"/>
                      <a:gd name="T61" fmla="*/ 232 h 564"/>
                      <a:gd name="T62" fmla="*/ 196 w 812"/>
                      <a:gd name="T63" fmla="*/ 268 h 564"/>
                      <a:gd name="T64" fmla="*/ 184 w 812"/>
                      <a:gd name="T65" fmla="*/ 274 h 564"/>
                      <a:gd name="T66" fmla="*/ 160 w 812"/>
                      <a:gd name="T67" fmla="*/ 328 h 564"/>
                      <a:gd name="T68" fmla="*/ 152 w 812"/>
                      <a:gd name="T69" fmla="*/ 354 h 564"/>
                      <a:gd name="T70" fmla="*/ 128 w 812"/>
                      <a:gd name="T71" fmla="*/ 404 h 564"/>
                      <a:gd name="T72" fmla="*/ 94 w 812"/>
                      <a:gd name="T73" fmla="*/ 392 h 564"/>
                      <a:gd name="T74" fmla="*/ 66 w 812"/>
                      <a:gd name="T75" fmla="*/ 258 h 564"/>
                      <a:gd name="T76" fmla="*/ 72 w 812"/>
                      <a:gd name="T77" fmla="*/ 156 h 564"/>
                      <a:gd name="T78" fmla="*/ 44 w 812"/>
                      <a:gd name="T79" fmla="*/ 180 h 564"/>
                      <a:gd name="T80" fmla="*/ 20 w 812"/>
                      <a:gd name="T81" fmla="*/ 150 h 564"/>
                      <a:gd name="T82" fmla="*/ 24 w 812"/>
                      <a:gd name="T83" fmla="*/ 138 h 564"/>
                      <a:gd name="T84" fmla="*/ 0 w 812"/>
                      <a:gd name="T85" fmla="*/ 92 h 564"/>
                      <a:gd name="T86" fmla="*/ 798 w 812"/>
                      <a:gd name="T87" fmla="*/ 6 h 56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33" name="Freeform 53"/>
                  <p:cNvSpPr>
                    <a:spLocks/>
                  </p:cNvSpPr>
                  <p:nvPr/>
                </p:nvSpPr>
                <p:spPr bwMode="ltGray">
                  <a:xfrm>
                    <a:off x="1634" y="519"/>
                    <a:ext cx="19" cy="29"/>
                  </a:xfrm>
                  <a:custGeom>
                    <a:avLst/>
                    <a:gdLst>
                      <a:gd name="T0" fmla="*/ 7 w 43"/>
                      <a:gd name="T1" fmla="*/ 11 h 85"/>
                      <a:gd name="T2" fmla="*/ 17 w 43"/>
                      <a:gd name="T3" fmla="*/ 3 h 85"/>
                      <a:gd name="T4" fmla="*/ 37 w 43"/>
                      <a:gd name="T5" fmla="*/ 33 h 85"/>
                      <a:gd name="T6" fmla="*/ 19 w 43"/>
                      <a:gd name="T7" fmla="*/ 85 h 85"/>
                      <a:gd name="T8" fmla="*/ 1 w 43"/>
                      <a:gd name="T9" fmla="*/ 69 h 85"/>
                      <a:gd name="T10" fmla="*/ 7 w 43"/>
                      <a:gd name="T11" fmla="*/ 11 h 8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34" name="Freeform 54"/>
                  <p:cNvSpPr>
                    <a:spLocks/>
                  </p:cNvSpPr>
                  <p:nvPr/>
                </p:nvSpPr>
                <p:spPr bwMode="ltGray">
                  <a:xfrm>
                    <a:off x="1900" y="421"/>
                    <a:ext cx="18" cy="24"/>
                  </a:xfrm>
                  <a:custGeom>
                    <a:avLst/>
                    <a:gdLst>
                      <a:gd name="T0" fmla="*/ 13 w 44"/>
                      <a:gd name="T1" fmla="*/ 28 h 74"/>
                      <a:gd name="T2" fmla="*/ 29 w 44"/>
                      <a:gd name="T3" fmla="*/ 2 h 74"/>
                      <a:gd name="T4" fmla="*/ 43 w 44"/>
                      <a:gd name="T5" fmla="*/ 4 h 74"/>
                      <a:gd name="T6" fmla="*/ 39 w 44"/>
                      <a:gd name="T7" fmla="*/ 26 h 74"/>
                      <a:gd name="T8" fmla="*/ 13 w 44"/>
                      <a:gd name="T9" fmla="*/ 74 h 74"/>
                      <a:gd name="T10" fmla="*/ 7 w 44"/>
                      <a:gd name="T11" fmla="*/ 60 h 74"/>
                      <a:gd name="T12" fmla="*/ 3 w 44"/>
                      <a:gd name="T13" fmla="*/ 36 h 74"/>
                      <a:gd name="T14" fmla="*/ 13 w 44"/>
                      <a:gd name="T15" fmla="*/ 28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35" name="Freeform 55"/>
                  <p:cNvSpPr>
                    <a:spLocks/>
                  </p:cNvSpPr>
                  <p:nvPr/>
                </p:nvSpPr>
                <p:spPr bwMode="ltGray">
                  <a:xfrm>
                    <a:off x="1951" y="409"/>
                    <a:ext cx="9" cy="10"/>
                  </a:xfrm>
                  <a:custGeom>
                    <a:avLst/>
                    <a:gdLst>
                      <a:gd name="T0" fmla="*/ 7 w 20"/>
                      <a:gd name="T1" fmla="*/ 16 h 30"/>
                      <a:gd name="T2" fmla="*/ 5 w 20"/>
                      <a:gd name="T3" fmla="*/ 30 h 30"/>
                      <a:gd name="T4" fmla="*/ 7 w 20"/>
                      <a:gd name="T5" fmla="*/ 16 h 3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36" name="Freeform 56"/>
                  <p:cNvSpPr>
                    <a:spLocks/>
                  </p:cNvSpPr>
                  <p:nvPr/>
                </p:nvSpPr>
                <p:spPr bwMode="ltGray">
                  <a:xfrm>
                    <a:off x="1021" y="314"/>
                    <a:ext cx="433" cy="354"/>
                  </a:xfrm>
                  <a:custGeom>
                    <a:avLst/>
                    <a:gdLst>
                      <a:gd name="T0" fmla="*/ 481 w 682"/>
                      <a:gd name="T1" fmla="*/ 464 h 557"/>
                      <a:gd name="T2" fmla="*/ 486 w 682"/>
                      <a:gd name="T3" fmla="*/ 451 h 557"/>
                      <a:gd name="T4" fmla="*/ 500 w 682"/>
                      <a:gd name="T5" fmla="*/ 413 h 557"/>
                      <a:gd name="T6" fmla="*/ 309 w 682"/>
                      <a:gd name="T7" fmla="*/ 287 h 557"/>
                      <a:gd name="T8" fmla="*/ 282 w 682"/>
                      <a:gd name="T9" fmla="*/ 346 h 557"/>
                      <a:gd name="T10" fmla="*/ 303 w 682"/>
                      <a:gd name="T11" fmla="*/ 556 h 557"/>
                      <a:gd name="T12" fmla="*/ 282 w 682"/>
                      <a:gd name="T13" fmla="*/ 494 h 557"/>
                      <a:gd name="T14" fmla="*/ 242 w 682"/>
                      <a:gd name="T15" fmla="*/ 439 h 557"/>
                      <a:gd name="T16" fmla="*/ 245 w 682"/>
                      <a:gd name="T17" fmla="*/ 413 h 557"/>
                      <a:gd name="T18" fmla="*/ 247 w 682"/>
                      <a:gd name="T19" fmla="*/ 394 h 557"/>
                      <a:gd name="T20" fmla="*/ 220 w 682"/>
                      <a:gd name="T21" fmla="*/ 375 h 557"/>
                      <a:gd name="T22" fmla="*/ 194 w 682"/>
                      <a:gd name="T23" fmla="*/ 346 h 557"/>
                      <a:gd name="T24" fmla="*/ 148 w 682"/>
                      <a:gd name="T25" fmla="*/ 354 h 557"/>
                      <a:gd name="T26" fmla="*/ 126 w 682"/>
                      <a:gd name="T27" fmla="*/ 365 h 557"/>
                      <a:gd name="T28" fmla="*/ 78 w 682"/>
                      <a:gd name="T29" fmla="*/ 365 h 557"/>
                      <a:gd name="T30" fmla="*/ 22 w 682"/>
                      <a:gd name="T31" fmla="*/ 312 h 557"/>
                      <a:gd name="T32" fmla="*/ 11 w 682"/>
                      <a:gd name="T33" fmla="*/ 295 h 557"/>
                      <a:gd name="T34" fmla="*/ 0 w 682"/>
                      <a:gd name="T35" fmla="*/ 264 h 557"/>
                      <a:gd name="T36" fmla="*/ 24 w 682"/>
                      <a:gd name="T37" fmla="*/ 213 h 557"/>
                      <a:gd name="T38" fmla="*/ 32 w 682"/>
                      <a:gd name="T39" fmla="*/ 181 h 557"/>
                      <a:gd name="T40" fmla="*/ 51 w 682"/>
                      <a:gd name="T41" fmla="*/ 143 h 557"/>
                      <a:gd name="T42" fmla="*/ 81 w 682"/>
                      <a:gd name="T43" fmla="*/ 116 h 557"/>
                      <a:gd name="T44" fmla="*/ 167 w 682"/>
                      <a:gd name="T45" fmla="*/ 67 h 557"/>
                      <a:gd name="T46" fmla="*/ 220 w 682"/>
                      <a:gd name="T47" fmla="*/ 30 h 557"/>
                      <a:gd name="T48" fmla="*/ 258 w 682"/>
                      <a:gd name="T49" fmla="*/ 6 h 557"/>
                      <a:gd name="T50" fmla="*/ 363 w 682"/>
                      <a:gd name="T51" fmla="*/ 2 h 557"/>
                      <a:gd name="T52" fmla="*/ 398 w 682"/>
                      <a:gd name="T53" fmla="*/ 0 h 557"/>
                      <a:gd name="T54" fmla="*/ 384 w 682"/>
                      <a:gd name="T55" fmla="*/ 34 h 557"/>
                      <a:gd name="T56" fmla="*/ 443 w 682"/>
                      <a:gd name="T57" fmla="*/ 84 h 557"/>
                      <a:gd name="T58" fmla="*/ 497 w 682"/>
                      <a:gd name="T59" fmla="*/ 74 h 557"/>
                      <a:gd name="T60" fmla="*/ 529 w 682"/>
                      <a:gd name="T61" fmla="*/ 82 h 557"/>
                      <a:gd name="T62" fmla="*/ 559 w 682"/>
                      <a:gd name="T63" fmla="*/ 97 h 557"/>
                      <a:gd name="T64" fmla="*/ 572 w 682"/>
                      <a:gd name="T65" fmla="*/ 188 h 557"/>
                      <a:gd name="T66" fmla="*/ 572 w 682"/>
                      <a:gd name="T67" fmla="*/ 240 h 557"/>
                      <a:gd name="T68" fmla="*/ 599 w 682"/>
                      <a:gd name="T69" fmla="*/ 283 h 557"/>
                      <a:gd name="T70" fmla="*/ 645 w 682"/>
                      <a:gd name="T71" fmla="*/ 300 h 557"/>
                      <a:gd name="T72" fmla="*/ 680 w 682"/>
                      <a:gd name="T73" fmla="*/ 295 h 557"/>
                      <a:gd name="T74" fmla="*/ 664 w 682"/>
                      <a:gd name="T75" fmla="*/ 340 h 557"/>
                      <a:gd name="T76" fmla="*/ 599 w 682"/>
                      <a:gd name="T77" fmla="*/ 407 h 557"/>
                      <a:gd name="T78" fmla="*/ 548 w 682"/>
                      <a:gd name="T79" fmla="*/ 485 h 557"/>
                      <a:gd name="T80" fmla="*/ 556 w 682"/>
                      <a:gd name="T81" fmla="*/ 508 h 557"/>
                      <a:gd name="T82" fmla="*/ 435 w 682"/>
                      <a:gd name="T83" fmla="*/ 556 h 55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37" name="Freeform 57"/>
                  <p:cNvSpPr>
                    <a:spLocks/>
                  </p:cNvSpPr>
                  <p:nvPr/>
                </p:nvSpPr>
                <p:spPr bwMode="ltGray">
                  <a:xfrm>
                    <a:off x="1189" y="447"/>
                    <a:ext cx="163" cy="221"/>
                  </a:xfrm>
                  <a:custGeom>
                    <a:avLst/>
                    <a:gdLst>
                      <a:gd name="T0" fmla="*/ 243 w 257"/>
                      <a:gd name="T1" fmla="*/ 347 h 347"/>
                      <a:gd name="T2" fmla="*/ 233 w 257"/>
                      <a:gd name="T3" fmla="*/ 301 h 347"/>
                      <a:gd name="T4" fmla="*/ 217 w 257"/>
                      <a:gd name="T5" fmla="*/ 288 h 347"/>
                      <a:gd name="T6" fmla="*/ 215 w 257"/>
                      <a:gd name="T7" fmla="*/ 269 h 347"/>
                      <a:gd name="T8" fmla="*/ 209 w 257"/>
                      <a:gd name="T9" fmla="*/ 254 h 347"/>
                      <a:gd name="T10" fmla="*/ 209 w 257"/>
                      <a:gd name="T11" fmla="*/ 229 h 347"/>
                      <a:gd name="T12" fmla="*/ 207 w 257"/>
                      <a:gd name="T13" fmla="*/ 214 h 347"/>
                      <a:gd name="T14" fmla="*/ 228 w 257"/>
                      <a:gd name="T15" fmla="*/ 202 h 347"/>
                      <a:gd name="T16" fmla="*/ 257 w 257"/>
                      <a:gd name="T17" fmla="*/ 197 h 347"/>
                      <a:gd name="T18" fmla="*/ 257 w 257"/>
                      <a:gd name="T19" fmla="*/ 136 h 347"/>
                      <a:gd name="T20" fmla="*/ 54 w 257"/>
                      <a:gd name="T21" fmla="*/ 96 h 347"/>
                      <a:gd name="T22" fmla="*/ 32 w 257"/>
                      <a:gd name="T23" fmla="*/ 98 h 347"/>
                      <a:gd name="T24" fmla="*/ 16 w 257"/>
                      <a:gd name="T25" fmla="*/ 102 h 347"/>
                      <a:gd name="T26" fmla="*/ 0 w 257"/>
                      <a:gd name="T27" fmla="*/ 149 h 347"/>
                      <a:gd name="T28" fmla="*/ 93 w 257"/>
                      <a:gd name="T29" fmla="*/ 346 h 347"/>
                      <a:gd name="T30" fmla="*/ 243 w 257"/>
                      <a:gd name="T31" fmla="*/ 347 h 34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hlink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38" name="Freeform 58"/>
                  <p:cNvSpPr>
                    <a:spLocks/>
                  </p:cNvSpPr>
                  <p:nvPr/>
                </p:nvSpPr>
                <p:spPr bwMode="ltGray">
                  <a:xfrm>
                    <a:off x="1476" y="611"/>
                    <a:ext cx="7" cy="12"/>
                  </a:xfrm>
                  <a:custGeom>
                    <a:avLst/>
                    <a:gdLst>
                      <a:gd name="T0" fmla="*/ 7 w 19"/>
                      <a:gd name="T1" fmla="*/ 25 h 37"/>
                      <a:gd name="T2" fmla="*/ 19 w 19"/>
                      <a:gd name="T3" fmla="*/ 21 h 37"/>
                      <a:gd name="T4" fmla="*/ 7 w 19"/>
                      <a:gd name="T5" fmla="*/ 25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39" name="Freeform 59"/>
                  <p:cNvSpPr>
                    <a:spLocks/>
                  </p:cNvSpPr>
                  <p:nvPr/>
                </p:nvSpPr>
                <p:spPr bwMode="ltGray">
                  <a:xfrm>
                    <a:off x="1467" y="497"/>
                    <a:ext cx="9" cy="7"/>
                  </a:xfrm>
                  <a:custGeom>
                    <a:avLst/>
                    <a:gdLst>
                      <a:gd name="T0" fmla="*/ 12 w 22"/>
                      <a:gd name="T1" fmla="*/ 12 h 20"/>
                      <a:gd name="T2" fmla="*/ 16 w 22"/>
                      <a:gd name="T3" fmla="*/ 0 h 20"/>
                      <a:gd name="T4" fmla="*/ 20 w 22"/>
                      <a:gd name="T5" fmla="*/ 12 h 20"/>
                      <a:gd name="T6" fmla="*/ 8 w 22"/>
                      <a:gd name="T7" fmla="*/ 20 h 20"/>
                      <a:gd name="T8" fmla="*/ 12 w 22"/>
                      <a:gd name="T9" fmla="*/ 12 h 2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40" name="Freeform 60"/>
                  <p:cNvSpPr>
                    <a:spLocks/>
                  </p:cNvSpPr>
                  <p:nvPr/>
                </p:nvSpPr>
                <p:spPr bwMode="ltGray">
                  <a:xfrm>
                    <a:off x="1072" y="357"/>
                    <a:ext cx="25" cy="10"/>
                  </a:xfrm>
                  <a:custGeom>
                    <a:avLst/>
                    <a:gdLst>
                      <a:gd name="T0" fmla="*/ 24 w 57"/>
                      <a:gd name="T1" fmla="*/ 18 h 30"/>
                      <a:gd name="T2" fmla="*/ 32 w 57"/>
                      <a:gd name="T3" fmla="*/ 6 h 30"/>
                      <a:gd name="T4" fmla="*/ 36 w 57"/>
                      <a:gd name="T5" fmla="*/ 30 h 30"/>
                      <a:gd name="T6" fmla="*/ 24 w 57"/>
                      <a:gd name="T7" fmla="*/ 18 h 3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41" name="Freeform 61"/>
                  <p:cNvSpPr>
                    <a:spLocks/>
                  </p:cNvSpPr>
                  <p:nvPr/>
                </p:nvSpPr>
                <p:spPr bwMode="ltGray">
                  <a:xfrm>
                    <a:off x="1374" y="265"/>
                    <a:ext cx="295" cy="233"/>
                  </a:xfrm>
                  <a:custGeom>
                    <a:avLst/>
                    <a:gdLst>
                      <a:gd name="T0" fmla="*/ 473 w 693"/>
                      <a:gd name="T1" fmla="*/ 464 h 696"/>
                      <a:gd name="T2" fmla="*/ 393 w 693"/>
                      <a:gd name="T3" fmla="*/ 452 h 696"/>
                      <a:gd name="T4" fmla="*/ 325 w 693"/>
                      <a:gd name="T5" fmla="*/ 412 h 696"/>
                      <a:gd name="T6" fmla="*/ 265 w 693"/>
                      <a:gd name="T7" fmla="*/ 400 h 696"/>
                      <a:gd name="T8" fmla="*/ 237 w 693"/>
                      <a:gd name="T9" fmla="*/ 416 h 696"/>
                      <a:gd name="T10" fmla="*/ 261 w 693"/>
                      <a:gd name="T11" fmla="*/ 428 h 696"/>
                      <a:gd name="T12" fmla="*/ 293 w 693"/>
                      <a:gd name="T13" fmla="*/ 468 h 696"/>
                      <a:gd name="T14" fmla="*/ 321 w 693"/>
                      <a:gd name="T15" fmla="*/ 476 h 696"/>
                      <a:gd name="T16" fmla="*/ 333 w 693"/>
                      <a:gd name="T17" fmla="*/ 536 h 696"/>
                      <a:gd name="T18" fmla="*/ 313 w 693"/>
                      <a:gd name="T19" fmla="*/ 552 h 696"/>
                      <a:gd name="T20" fmla="*/ 261 w 693"/>
                      <a:gd name="T21" fmla="*/ 616 h 696"/>
                      <a:gd name="T22" fmla="*/ 225 w 693"/>
                      <a:gd name="T23" fmla="*/ 628 h 696"/>
                      <a:gd name="T24" fmla="*/ 97 w 693"/>
                      <a:gd name="T25" fmla="*/ 696 h 696"/>
                      <a:gd name="T26" fmla="*/ 77 w 693"/>
                      <a:gd name="T27" fmla="*/ 616 h 696"/>
                      <a:gd name="T28" fmla="*/ 45 w 693"/>
                      <a:gd name="T29" fmla="*/ 524 h 696"/>
                      <a:gd name="T30" fmla="*/ 33 w 693"/>
                      <a:gd name="T31" fmla="*/ 448 h 696"/>
                      <a:gd name="T32" fmla="*/ 53 w 693"/>
                      <a:gd name="T33" fmla="*/ 344 h 696"/>
                      <a:gd name="T34" fmla="*/ 17 w 693"/>
                      <a:gd name="T35" fmla="*/ 392 h 696"/>
                      <a:gd name="T36" fmla="*/ 81 w 693"/>
                      <a:gd name="T37" fmla="*/ 280 h 696"/>
                      <a:gd name="T38" fmla="*/ 113 w 693"/>
                      <a:gd name="T39" fmla="*/ 204 h 696"/>
                      <a:gd name="T40" fmla="*/ 37 w 693"/>
                      <a:gd name="T41" fmla="*/ 204 h 696"/>
                      <a:gd name="T42" fmla="*/ 1 w 693"/>
                      <a:gd name="T43" fmla="*/ 196 h 696"/>
                      <a:gd name="T44" fmla="*/ 25 w 693"/>
                      <a:gd name="T45" fmla="*/ 140 h 696"/>
                      <a:gd name="T46" fmla="*/ 97 w 693"/>
                      <a:gd name="T47" fmla="*/ 112 h 696"/>
                      <a:gd name="T48" fmla="*/ 221 w 693"/>
                      <a:gd name="T49" fmla="*/ 124 h 696"/>
                      <a:gd name="T50" fmla="*/ 229 w 693"/>
                      <a:gd name="T51" fmla="*/ 64 h 696"/>
                      <a:gd name="T52" fmla="*/ 261 w 693"/>
                      <a:gd name="T53" fmla="*/ 0 h 696"/>
                      <a:gd name="T54" fmla="*/ 357 w 693"/>
                      <a:gd name="T55" fmla="*/ 44 h 696"/>
                      <a:gd name="T56" fmla="*/ 329 w 693"/>
                      <a:gd name="T57" fmla="*/ 88 h 696"/>
                      <a:gd name="T58" fmla="*/ 301 w 693"/>
                      <a:gd name="T59" fmla="*/ 176 h 696"/>
                      <a:gd name="T60" fmla="*/ 361 w 693"/>
                      <a:gd name="T61" fmla="*/ 192 h 696"/>
                      <a:gd name="T62" fmla="*/ 373 w 693"/>
                      <a:gd name="T63" fmla="*/ 136 h 696"/>
                      <a:gd name="T64" fmla="*/ 417 w 693"/>
                      <a:gd name="T65" fmla="*/ 92 h 696"/>
                      <a:gd name="T66" fmla="*/ 497 w 693"/>
                      <a:gd name="T67" fmla="*/ 88 h 696"/>
                      <a:gd name="T68" fmla="*/ 529 w 693"/>
                      <a:gd name="T69" fmla="*/ 52 h 696"/>
                      <a:gd name="T70" fmla="*/ 541 w 693"/>
                      <a:gd name="T71" fmla="*/ 460 h 69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42" name="Freeform 62"/>
                  <p:cNvSpPr>
                    <a:spLocks/>
                  </p:cNvSpPr>
                  <p:nvPr/>
                </p:nvSpPr>
                <p:spPr bwMode="ltGray">
                  <a:xfrm>
                    <a:off x="1173" y="247"/>
                    <a:ext cx="591" cy="95"/>
                  </a:xfrm>
                  <a:custGeom>
                    <a:avLst/>
                    <a:gdLst>
                      <a:gd name="T0" fmla="*/ 825 w 931"/>
                      <a:gd name="T1" fmla="*/ 0 h 149"/>
                      <a:gd name="T2" fmla="*/ 143 w 931"/>
                      <a:gd name="T3" fmla="*/ 29 h 149"/>
                      <a:gd name="T4" fmla="*/ 91 w 931"/>
                      <a:gd name="T5" fmla="*/ 42 h 149"/>
                      <a:gd name="T6" fmla="*/ 62 w 931"/>
                      <a:gd name="T7" fmla="*/ 42 h 149"/>
                      <a:gd name="T8" fmla="*/ 22 w 931"/>
                      <a:gd name="T9" fmla="*/ 77 h 149"/>
                      <a:gd name="T10" fmla="*/ 0 w 931"/>
                      <a:gd name="T11" fmla="*/ 105 h 149"/>
                      <a:gd name="T12" fmla="*/ 59 w 931"/>
                      <a:gd name="T13" fmla="*/ 115 h 149"/>
                      <a:gd name="T14" fmla="*/ 97 w 931"/>
                      <a:gd name="T15" fmla="*/ 96 h 149"/>
                      <a:gd name="T16" fmla="*/ 108 w 931"/>
                      <a:gd name="T17" fmla="*/ 84 h 149"/>
                      <a:gd name="T18" fmla="*/ 167 w 931"/>
                      <a:gd name="T19" fmla="*/ 52 h 149"/>
                      <a:gd name="T20" fmla="*/ 215 w 931"/>
                      <a:gd name="T21" fmla="*/ 46 h 149"/>
                      <a:gd name="T22" fmla="*/ 237 w 931"/>
                      <a:gd name="T23" fmla="*/ 94 h 149"/>
                      <a:gd name="T24" fmla="*/ 188 w 931"/>
                      <a:gd name="T25" fmla="*/ 109 h 149"/>
                      <a:gd name="T26" fmla="*/ 231 w 931"/>
                      <a:gd name="T27" fmla="*/ 113 h 149"/>
                      <a:gd name="T28" fmla="*/ 250 w 931"/>
                      <a:gd name="T29" fmla="*/ 90 h 149"/>
                      <a:gd name="T30" fmla="*/ 266 w 931"/>
                      <a:gd name="T31" fmla="*/ 92 h 149"/>
                      <a:gd name="T32" fmla="*/ 253 w 931"/>
                      <a:gd name="T33" fmla="*/ 54 h 149"/>
                      <a:gd name="T34" fmla="*/ 266 w 931"/>
                      <a:gd name="T35" fmla="*/ 44 h 149"/>
                      <a:gd name="T36" fmla="*/ 277 w 931"/>
                      <a:gd name="T37" fmla="*/ 88 h 149"/>
                      <a:gd name="T38" fmla="*/ 266 w 931"/>
                      <a:gd name="T39" fmla="*/ 113 h 149"/>
                      <a:gd name="T40" fmla="*/ 296 w 931"/>
                      <a:gd name="T41" fmla="*/ 130 h 149"/>
                      <a:gd name="T42" fmla="*/ 299 w 931"/>
                      <a:gd name="T43" fmla="*/ 92 h 149"/>
                      <a:gd name="T44" fmla="*/ 331 w 931"/>
                      <a:gd name="T45" fmla="*/ 103 h 149"/>
                      <a:gd name="T46" fmla="*/ 382 w 931"/>
                      <a:gd name="T47" fmla="*/ 73 h 149"/>
                      <a:gd name="T48" fmla="*/ 409 w 931"/>
                      <a:gd name="T49" fmla="*/ 50 h 149"/>
                      <a:gd name="T50" fmla="*/ 439 w 931"/>
                      <a:gd name="T51" fmla="*/ 56 h 149"/>
                      <a:gd name="T52" fmla="*/ 455 w 931"/>
                      <a:gd name="T53" fmla="*/ 50 h 149"/>
                      <a:gd name="T54" fmla="*/ 431 w 931"/>
                      <a:gd name="T55" fmla="*/ 44 h 149"/>
                      <a:gd name="T56" fmla="*/ 474 w 931"/>
                      <a:gd name="T57" fmla="*/ 35 h 149"/>
                      <a:gd name="T58" fmla="*/ 544 w 931"/>
                      <a:gd name="T59" fmla="*/ 54 h 149"/>
                      <a:gd name="T60" fmla="*/ 581 w 931"/>
                      <a:gd name="T61" fmla="*/ 42 h 149"/>
                      <a:gd name="T62" fmla="*/ 584 w 931"/>
                      <a:gd name="T63" fmla="*/ 63 h 149"/>
                      <a:gd name="T64" fmla="*/ 568 w 931"/>
                      <a:gd name="T65" fmla="*/ 101 h 149"/>
                      <a:gd name="T66" fmla="*/ 611 w 931"/>
                      <a:gd name="T67" fmla="*/ 88 h 149"/>
                      <a:gd name="T68" fmla="*/ 624 w 931"/>
                      <a:gd name="T69" fmla="*/ 80 h 149"/>
                      <a:gd name="T70" fmla="*/ 648 w 931"/>
                      <a:gd name="T71" fmla="*/ 61 h 149"/>
                      <a:gd name="T72" fmla="*/ 794 w 931"/>
                      <a:gd name="T73" fmla="*/ 84 h 14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43" name="Freeform 63"/>
                  <p:cNvSpPr>
                    <a:spLocks/>
                  </p:cNvSpPr>
                  <p:nvPr/>
                </p:nvSpPr>
                <p:spPr bwMode="ltGray">
                  <a:xfrm>
                    <a:off x="1293" y="282"/>
                    <a:ext cx="13" cy="10"/>
                  </a:xfrm>
                  <a:custGeom>
                    <a:avLst/>
                    <a:gdLst>
                      <a:gd name="T0" fmla="*/ 3 w 31"/>
                      <a:gd name="T1" fmla="*/ 28 h 30"/>
                      <a:gd name="T2" fmla="*/ 31 w 31"/>
                      <a:gd name="T3" fmla="*/ 0 h 30"/>
                      <a:gd name="T4" fmla="*/ 19 w 31"/>
                      <a:gd name="T5" fmla="*/ 24 h 30"/>
                      <a:gd name="T6" fmla="*/ 3 w 31"/>
                      <a:gd name="T7" fmla="*/ 28 h 3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44" name="Freeform 64"/>
                  <p:cNvSpPr>
                    <a:spLocks/>
                  </p:cNvSpPr>
                  <p:nvPr/>
                </p:nvSpPr>
                <p:spPr bwMode="ltGray">
                  <a:xfrm>
                    <a:off x="1278" y="296"/>
                    <a:ext cx="19" cy="11"/>
                  </a:xfrm>
                  <a:custGeom>
                    <a:avLst/>
                    <a:gdLst>
                      <a:gd name="T0" fmla="*/ 6 w 44"/>
                      <a:gd name="T1" fmla="*/ 32 h 32"/>
                      <a:gd name="T2" fmla="*/ 22 w 44"/>
                      <a:gd name="T3" fmla="*/ 0 h 32"/>
                      <a:gd name="T4" fmla="*/ 38 w 44"/>
                      <a:gd name="T5" fmla="*/ 4 h 32"/>
                      <a:gd name="T6" fmla="*/ 6 w 44"/>
                      <a:gd name="T7" fmla="*/ 32 h 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45" name="Freeform 65"/>
                  <p:cNvSpPr>
                    <a:spLocks/>
                  </p:cNvSpPr>
                  <p:nvPr/>
                </p:nvSpPr>
                <p:spPr bwMode="ltGray">
                  <a:xfrm>
                    <a:off x="1340" y="337"/>
                    <a:ext cx="32" cy="6"/>
                  </a:xfrm>
                  <a:custGeom>
                    <a:avLst/>
                    <a:gdLst>
                      <a:gd name="T0" fmla="*/ 37 w 76"/>
                      <a:gd name="T1" fmla="*/ 18 h 18"/>
                      <a:gd name="T2" fmla="*/ 25 w 76"/>
                      <a:gd name="T3" fmla="*/ 2 h 18"/>
                      <a:gd name="T4" fmla="*/ 37 w 76"/>
                      <a:gd name="T5" fmla="*/ 18 h 1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46" name="Freeform 66"/>
                  <p:cNvSpPr>
                    <a:spLocks/>
                  </p:cNvSpPr>
                  <p:nvPr/>
                </p:nvSpPr>
                <p:spPr bwMode="ltGray">
                  <a:xfrm>
                    <a:off x="1395" y="336"/>
                    <a:ext cx="18" cy="15"/>
                  </a:xfrm>
                  <a:custGeom>
                    <a:avLst/>
                    <a:gdLst>
                      <a:gd name="T0" fmla="*/ 0 w 42"/>
                      <a:gd name="T1" fmla="*/ 21 h 44"/>
                      <a:gd name="T2" fmla="*/ 12 w 42"/>
                      <a:gd name="T3" fmla="*/ 9 h 44"/>
                      <a:gd name="T4" fmla="*/ 0 w 42"/>
                      <a:gd name="T5" fmla="*/ 21 h 4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47" name="Freeform 67"/>
                  <p:cNvSpPr>
                    <a:spLocks/>
                  </p:cNvSpPr>
                  <p:nvPr/>
                </p:nvSpPr>
                <p:spPr bwMode="ltGray">
                  <a:xfrm>
                    <a:off x="1248" y="295"/>
                    <a:ext cx="14" cy="10"/>
                  </a:xfrm>
                  <a:custGeom>
                    <a:avLst/>
                    <a:gdLst>
                      <a:gd name="T0" fmla="*/ 7 w 31"/>
                      <a:gd name="T1" fmla="*/ 22 h 30"/>
                      <a:gd name="T2" fmla="*/ 31 w 31"/>
                      <a:gd name="T3" fmla="*/ 10 h 30"/>
                      <a:gd name="T4" fmla="*/ 7 w 31"/>
                      <a:gd name="T5" fmla="*/ 22 h 3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  <p:grpSp>
              <p:nvGrpSpPr>
                <p:cNvPr id="20548" name="Group 68"/>
                <p:cNvGrpSpPr>
                  <a:grpSpLocks/>
                </p:cNvGrpSpPr>
                <p:nvPr/>
              </p:nvGrpSpPr>
              <p:grpSpPr bwMode="auto">
                <a:xfrm>
                  <a:off x="3709" y="240"/>
                  <a:ext cx="1139" cy="429"/>
                  <a:chOff x="3709" y="240"/>
                  <a:chExt cx="1139" cy="429"/>
                </a:xfrm>
              </p:grpSpPr>
              <p:sp>
                <p:nvSpPr>
                  <p:cNvPr id="20549" name="Freeform 69"/>
                  <p:cNvSpPr>
                    <a:spLocks/>
                  </p:cNvSpPr>
                  <p:nvPr/>
                </p:nvSpPr>
                <p:spPr bwMode="ltGray">
                  <a:xfrm>
                    <a:off x="4808" y="616"/>
                    <a:ext cx="13" cy="14"/>
                  </a:xfrm>
                  <a:custGeom>
                    <a:avLst/>
                    <a:gdLst>
                      <a:gd name="T0" fmla="*/ 16 w 30"/>
                      <a:gd name="T1" fmla="*/ 33 h 42"/>
                      <a:gd name="T2" fmla="*/ 8 w 30"/>
                      <a:gd name="T3" fmla="*/ 21 h 42"/>
                      <a:gd name="T4" fmla="*/ 0 w 30"/>
                      <a:gd name="T5" fmla="*/ 9 h 42"/>
                      <a:gd name="T6" fmla="*/ 16 w 30"/>
                      <a:gd name="T7" fmla="*/ 3 h 42"/>
                      <a:gd name="T8" fmla="*/ 30 w 30"/>
                      <a:gd name="T9" fmla="*/ 23 h 42"/>
                      <a:gd name="T10" fmla="*/ 28 w 30"/>
                      <a:gd name="T11" fmla="*/ 31 h 42"/>
                      <a:gd name="T12" fmla="*/ 16 w 30"/>
                      <a:gd name="T13" fmla="*/ 33 h 4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50" name="Freeform 70"/>
                  <p:cNvSpPr>
                    <a:spLocks/>
                  </p:cNvSpPr>
                  <p:nvPr/>
                </p:nvSpPr>
                <p:spPr bwMode="ltGray">
                  <a:xfrm>
                    <a:off x="4655" y="629"/>
                    <a:ext cx="11" cy="5"/>
                  </a:xfrm>
                  <a:custGeom>
                    <a:avLst/>
                    <a:gdLst>
                      <a:gd name="T0" fmla="*/ 15 w 25"/>
                      <a:gd name="T1" fmla="*/ 16 h 16"/>
                      <a:gd name="T2" fmla="*/ 3 w 25"/>
                      <a:gd name="T3" fmla="*/ 8 h 16"/>
                      <a:gd name="T4" fmla="*/ 15 w 25"/>
                      <a:gd name="T5" fmla="*/ 0 h 16"/>
                      <a:gd name="T6" fmla="*/ 15 w 25"/>
                      <a:gd name="T7" fmla="*/ 16 h 1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51" name="Freeform 71"/>
                  <p:cNvSpPr>
                    <a:spLocks/>
                  </p:cNvSpPr>
                  <p:nvPr/>
                </p:nvSpPr>
                <p:spPr bwMode="ltGray">
                  <a:xfrm>
                    <a:off x="4609" y="635"/>
                    <a:ext cx="28" cy="16"/>
                  </a:xfrm>
                  <a:custGeom>
                    <a:avLst/>
                    <a:gdLst>
                      <a:gd name="T0" fmla="*/ 14 w 65"/>
                      <a:gd name="T1" fmla="*/ 24 h 46"/>
                      <a:gd name="T2" fmla="*/ 30 w 65"/>
                      <a:gd name="T3" fmla="*/ 4 h 46"/>
                      <a:gd name="T4" fmla="*/ 42 w 65"/>
                      <a:gd name="T5" fmla="*/ 0 h 46"/>
                      <a:gd name="T6" fmla="*/ 58 w 65"/>
                      <a:gd name="T7" fmla="*/ 12 h 46"/>
                      <a:gd name="T8" fmla="*/ 32 w 65"/>
                      <a:gd name="T9" fmla="*/ 26 h 46"/>
                      <a:gd name="T10" fmla="*/ 12 w 65"/>
                      <a:gd name="T11" fmla="*/ 46 h 46"/>
                      <a:gd name="T12" fmla="*/ 8 w 65"/>
                      <a:gd name="T13" fmla="*/ 20 h 46"/>
                      <a:gd name="T14" fmla="*/ 12 w 65"/>
                      <a:gd name="T15" fmla="*/ 14 h 46"/>
                      <a:gd name="T16" fmla="*/ 14 w 65"/>
                      <a:gd name="T17" fmla="*/ 24 h 4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52" name="Freeform 72"/>
                  <p:cNvSpPr>
                    <a:spLocks/>
                  </p:cNvSpPr>
                  <p:nvPr/>
                </p:nvSpPr>
                <p:spPr bwMode="ltGray">
                  <a:xfrm>
                    <a:off x="4580" y="634"/>
                    <a:ext cx="29" cy="16"/>
                  </a:xfrm>
                  <a:custGeom>
                    <a:avLst/>
                    <a:gdLst>
                      <a:gd name="T0" fmla="*/ 0 w 69"/>
                      <a:gd name="T1" fmla="*/ 31 h 47"/>
                      <a:gd name="T2" fmla="*/ 18 w 69"/>
                      <a:gd name="T3" fmla="*/ 25 h 47"/>
                      <a:gd name="T4" fmla="*/ 52 w 69"/>
                      <a:gd name="T5" fmla="*/ 1 h 47"/>
                      <a:gd name="T6" fmla="*/ 64 w 69"/>
                      <a:gd name="T7" fmla="*/ 3 h 47"/>
                      <a:gd name="T8" fmla="*/ 50 w 69"/>
                      <a:gd name="T9" fmla="*/ 19 h 47"/>
                      <a:gd name="T10" fmla="*/ 28 w 69"/>
                      <a:gd name="T11" fmla="*/ 33 h 47"/>
                      <a:gd name="T12" fmla="*/ 22 w 69"/>
                      <a:gd name="T13" fmla="*/ 47 h 47"/>
                      <a:gd name="T14" fmla="*/ 16 w 69"/>
                      <a:gd name="T15" fmla="*/ 45 h 47"/>
                      <a:gd name="T16" fmla="*/ 12 w 69"/>
                      <a:gd name="T17" fmla="*/ 39 h 47"/>
                      <a:gd name="T18" fmla="*/ 0 w 69"/>
                      <a:gd name="T19" fmla="*/ 35 h 47"/>
                      <a:gd name="T20" fmla="*/ 0 w 69"/>
                      <a:gd name="T21" fmla="*/ 31 h 4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53" name="Freeform 73"/>
                  <p:cNvSpPr>
                    <a:spLocks/>
                  </p:cNvSpPr>
                  <p:nvPr/>
                </p:nvSpPr>
                <p:spPr bwMode="ltGray">
                  <a:xfrm>
                    <a:off x="4423" y="547"/>
                    <a:ext cx="151" cy="93"/>
                  </a:xfrm>
                  <a:custGeom>
                    <a:avLst/>
                    <a:gdLst>
                      <a:gd name="T0" fmla="*/ 10 w 355"/>
                      <a:gd name="T1" fmla="*/ 4 h 277"/>
                      <a:gd name="T2" fmla="*/ 36 w 355"/>
                      <a:gd name="T3" fmla="*/ 18 h 277"/>
                      <a:gd name="T4" fmla="*/ 46 w 355"/>
                      <a:gd name="T5" fmla="*/ 30 h 277"/>
                      <a:gd name="T6" fmla="*/ 76 w 355"/>
                      <a:gd name="T7" fmla="*/ 52 h 277"/>
                      <a:gd name="T8" fmla="*/ 92 w 355"/>
                      <a:gd name="T9" fmla="*/ 66 h 277"/>
                      <a:gd name="T10" fmla="*/ 122 w 355"/>
                      <a:gd name="T11" fmla="*/ 98 h 277"/>
                      <a:gd name="T12" fmla="*/ 136 w 355"/>
                      <a:gd name="T13" fmla="*/ 128 h 277"/>
                      <a:gd name="T14" fmla="*/ 148 w 355"/>
                      <a:gd name="T15" fmla="*/ 132 h 277"/>
                      <a:gd name="T16" fmla="*/ 154 w 355"/>
                      <a:gd name="T17" fmla="*/ 150 h 277"/>
                      <a:gd name="T18" fmla="*/ 176 w 355"/>
                      <a:gd name="T19" fmla="*/ 152 h 277"/>
                      <a:gd name="T20" fmla="*/ 170 w 355"/>
                      <a:gd name="T21" fmla="*/ 196 h 277"/>
                      <a:gd name="T22" fmla="*/ 180 w 355"/>
                      <a:gd name="T23" fmla="*/ 224 h 277"/>
                      <a:gd name="T24" fmla="*/ 198 w 355"/>
                      <a:gd name="T25" fmla="*/ 232 h 277"/>
                      <a:gd name="T26" fmla="*/ 216 w 355"/>
                      <a:gd name="T27" fmla="*/ 234 h 277"/>
                      <a:gd name="T28" fmla="*/ 236 w 355"/>
                      <a:gd name="T29" fmla="*/ 242 h 277"/>
                      <a:gd name="T30" fmla="*/ 254 w 355"/>
                      <a:gd name="T31" fmla="*/ 236 h 277"/>
                      <a:gd name="T32" fmla="*/ 272 w 355"/>
                      <a:gd name="T33" fmla="*/ 248 h 277"/>
                      <a:gd name="T34" fmla="*/ 296 w 355"/>
                      <a:gd name="T35" fmla="*/ 256 h 277"/>
                      <a:gd name="T36" fmla="*/ 314 w 355"/>
                      <a:gd name="T37" fmla="*/ 264 h 277"/>
                      <a:gd name="T38" fmla="*/ 352 w 355"/>
                      <a:gd name="T39" fmla="*/ 266 h 277"/>
                      <a:gd name="T40" fmla="*/ 342 w 355"/>
                      <a:gd name="T41" fmla="*/ 274 h 277"/>
                      <a:gd name="T42" fmla="*/ 322 w 355"/>
                      <a:gd name="T43" fmla="*/ 272 h 277"/>
                      <a:gd name="T44" fmla="*/ 300 w 355"/>
                      <a:gd name="T45" fmla="*/ 270 h 277"/>
                      <a:gd name="T46" fmla="*/ 288 w 355"/>
                      <a:gd name="T47" fmla="*/ 266 h 277"/>
                      <a:gd name="T48" fmla="*/ 252 w 355"/>
                      <a:gd name="T49" fmla="*/ 264 h 277"/>
                      <a:gd name="T50" fmla="*/ 234 w 355"/>
                      <a:gd name="T51" fmla="*/ 260 h 277"/>
                      <a:gd name="T52" fmla="*/ 172 w 355"/>
                      <a:gd name="T53" fmla="*/ 242 h 277"/>
                      <a:gd name="T54" fmla="*/ 160 w 355"/>
                      <a:gd name="T55" fmla="*/ 216 h 277"/>
                      <a:gd name="T56" fmla="*/ 126 w 355"/>
                      <a:gd name="T57" fmla="*/ 200 h 277"/>
                      <a:gd name="T58" fmla="*/ 108 w 355"/>
                      <a:gd name="T59" fmla="*/ 186 h 277"/>
                      <a:gd name="T60" fmla="*/ 94 w 355"/>
                      <a:gd name="T61" fmla="*/ 158 h 277"/>
                      <a:gd name="T62" fmla="*/ 68 w 355"/>
                      <a:gd name="T63" fmla="*/ 108 h 277"/>
                      <a:gd name="T64" fmla="*/ 64 w 355"/>
                      <a:gd name="T65" fmla="*/ 102 h 277"/>
                      <a:gd name="T66" fmla="*/ 58 w 355"/>
                      <a:gd name="T67" fmla="*/ 100 h 277"/>
                      <a:gd name="T68" fmla="*/ 54 w 355"/>
                      <a:gd name="T69" fmla="*/ 88 h 277"/>
                      <a:gd name="T70" fmla="*/ 38 w 355"/>
                      <a:gd name="T71" fmla="*/ 58 h 277"/>
                      <a:gd name="T72" fmla="*/ 20 w 355"/>
                      <a:gd name="T73" fmla="*/ 40 h 277"/>
                      <a:gd name="T74" fmla="*/ 4 w 355"/>
                      <a:gd name="T75" fmla="*/ 22 h 277"/>
                      <a:gd name="T76" fmla="*/ 10 w 355"/>
                      <a:gd name="T77" fmla="*/ 2 h 277"/>
                      <a:gd name="T78" fmla="*/ 10 w 355"/>
                      <a:gd name="T79" fmla="*/ 4 h 27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54" name="Freeform 74"/>
                  <p:cNvSpPr>
                    <a:spLocks/>
                  </p:cNvSpPr>
                  <p:nvPr/>
                </p:nvSpPr>
                <p:spPr bwMode="ltGray">
                  <a:xfrm>
                    <a:off x="4515" y="541"/>
                    <a:ext cx="67" cy="68"/>
                  </a:xfrm>
                  <a:custGeom>
                    <a:avLst/>
                    <a:gdLst>
                      <a:gd name="T0" fmla="*/ 54 w 156"/>
                      <a:gd name="T1" fmla="*/ 66 h 206"/>
                      <a:gd name="T2" fmla="*/ 66 w 156"/>
                      <a:gd name="T3" fmla="*/ 58 h 206"/>
                      <a:gd name="T4" fmla="*/ 68 w 156"/>
                      <a:gd name="T5" fmla="*/ 52 h 206"/>
                      <a:gd name="T6" fmla="*/ 80 w 156"/>
                      <a:gd name="T7" fmla="*/ 44 h 206"/>
                      <a:gd name="T8" fmla="*/ 106 w 156"/>
                      <a:gd name="T9" fmla="*/ 22 h 206"/>
                      <a:gd name="T10" fmla="*/ 112 w 156"/>
                      <a:gd name="T11" fmla="*/ 4 h 206"/>
                      <a:gd name="T12" fmla="*/ 124 w 156"/>
                      <a:gd name="T13" fmla="*/ 0 h 206"/>
                      <a:gd name="T14" fmla="*/ 150 w 156"/>
                      <a:gd name="T15" fmla="*/ 28 h 206"/>
                      <a:gd name="T16" fmla="*/ 146 w 156"/>
                      <a:gd name="T17" fmla="*/ 44 h 206"/>
                      <a:gd name="T18" fmla="*/ 126 w 156"/>
                      <a:gd name="T19" fmla="*/ 64 h 206"/>
                      <a:gd name="T20" fmla="*/ 132 w 156"/>
                      <a:gd name="T21" fmla="*/ 94 h 206"/>
                      <a:gd name="T22" fmla="*/ 142 w 156"/>
                      <a:gd name="T23" fmla="*/ 110 h 206"/>
                      <a:gd name="T24" fmla="*/ 146 w 156"/>
                      <a:gd name="T25" fmla="*/ 128 h 206"/>
                      <a:gd name="T26" fmla="*/ 128 w 156"/>
                      <a:gd name="T27" fmla="*/ 128 h 206"/>
                      <a:gd name="T28" fmla="*/ 116 w 156"/>
                      <a:gd name="T29" fmla="*/ 146 h 206"/>
                      <a:gd name="T30" fmla="*/ 104 w 156"/>
                      <a:gd name="T31" fmla="*/ 156 h 206"/>
                      <a:gd name="T32" fmla="*/ 100 w 156"/>
                      <a:gd name="T33" fmla="*/ 198 h 206"/>
                      <a:gd name="T34" fmla="*/ 88 w 156"/>
                      <a:gd name="T35" fmla="*/ 202 h 206"/>
                      <a:gd name="T36" fmla="*/ 82 w 156"/>
                      <a:gd name="T37" fmla="*/ 206 h 206"/>
                      <a:gd name="T38" fmla="*/ 76 w 156"/>
                      <a:gd name="T39" fmla="*/ 202 h 206"/>
                      <a:gd name="T40" fmla="*/ 72 w 156"/>
                      <a:gd name="T41" fmla="*/ 190 h 206"/>
                      <a:gd name="T42" fmla="*/ 60 w 156"/>
                      <a:gd name="T43" fmla="*/ 186 h 206"/>
                      <a:gd name="T44" fmla="*/ 42 w 156"/>
                      <a:gd name="T45" fmla="*/ 194 h 206"/>
                      <a:gd name="T46" fmla="*/ 28 w 156"/>
                      <a:gd name="T47" fmla="*/ 186 h 206"/>
                      <a:gd name="T48" fmla="*/ 10 w 156"/>
                      <a:gd name="T49" fmla="*/ 148 h 206"/>
                      <a:gd name="T50" fmla="*/ 4 w 156"/>
                      <a:gd name="T51" fmla="*/ 130 h 206"/>
                      <a:gd name="T52" fmla="*/ 0 w 156"/>
                      <a:gd name="T53" fmla="*/ 118 h 206"/>
                      <a:gd name="T54" fmla="*/ 20 w 156"/>
                      <a:gd name="T55" fmla="*/ 96 h 206"/>
                      <a:gd name="T56" fmla="*/ 32 w 156"/>
                      <a:gd name="T57" fmla="*/ 104 h 206"/>
                      <a:gd name="T58" fmla="*/ 34 w 156"/>
                      <a:gd name="T59" fmla="*/ 80 h 206"/>
                      <a:gd name="T60" fmla="*/ 52 w 156"/>
                      <a:gd name="T61" fmla="*/ 70 h 206"/>
                      <a:gd name="T62" fmla="*/ 54 w 156"/>
                      <a:gd name="T63" fmla="*/ 66 h 20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55" name="Freeform 75"/>
                  <p:cNvSpPr>
                    <a:spLocks/>
                  </p:cNvSpPr>
                  <p:nvPr/>
                </p:nvSpPr>
                <p:spPr bwMode="ltGray">
                  <a:xfrm>
                    <a:off x="4580" y="572"/>
                    <a:ext cx="47" cy="13"/>
                  </a:xfrm>
                  <a:custGeom>
                    <a:avLst/>
                    <a:gdLst>
                      <a:gd name="T0" fmla="*/ 4 w 109"/>
                      <a:gd name="T1" fmla="*/ 32 h 38"/>
                      <a:gd name="T2" fmla="*/ 18 w 109"/>
                      <a:gd name="T3" fmla="*/ 10 h 38"/>
                      <a:gd name="T4" fmla="*/ 46 w 109"/>
                      <a:gd name="T5" fmla="*/ 20 h 38"/>
                      <a:gd name="T6" fmla="*/ 72 w 109"/>
                      <a:gd name="T7" fmla="*/ 14 h 38"/>
                      <a:gd name="T8" fmla="*/ 90 w 109"/>
                      <a:gd name="T9" fmla="*/ 0 h 38"/>
                      <a:gd name="T10" fmla="*/ 76 w 109"/>
                      <a:gd name="T11" fmla="*/ 26 h 38"/>
                      <a:gd name="T12" fmla="*/ 60 w 109"/>
                      <a:gd name="T13" fmla="*/ 38 h 38"/>
                      <a:gd name="T14" fmla="*/ 42 w 109"/>
                      <a:gd name="T15" fmla="*/ 32 h 38"/>
                      <a:gd name="T16" fmla="*/ 14 w 109"/>
                      <a:gd name="T17" fmla="*/ 30 h 38"/>
                      <a:gd name="T18" fmla="*/ 4 w 109"/>
                      <a:gd name="T19" fmla="*/ 32 h 3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56" name="Freeform 76"/>
                  <p:cNvSpPr>
                    <a:spLocks/>
                  </p:cNvSpPr>
                  <p:nvPr/>
                </p:nvSpPr>
                <p:spPr bwMode="ltGray">
                  <a:xfrm>
                    <a:off x="4578" y="588"/>
                    <a:ext cx="32" cy="34"/>
                  </a:xfrm>
                  <a:custGeom>
                    <a:avLst/>
                    <a:gdLst>
                      <a:gd name="T0" fmla="*/ 8 w 76"/>
                      <a:gd name="T1" fmla="*/ 18 h 104"/>
                      <a:gd name="T2" fmla="*/ 18 w 76"/>
                      <a:gd name="T3" fmla="*/ 0 h 104"/>
                      <a:gd name="T4" fmla="*/ 34 w 76"/>
                      <a:gd name="T5" fmla="*/ 18 h 104"/>
                      <a:gd name="T6" fmla="*/ 62 w 76"/>
                      <a:gd name="T7" fmla="*/ 4 h 104"/>
                      <a:gd name="T8" fmla="*/ 46 w 76"/>
                      <a:gd name="T9" fmla="*/ 34 h 104"/>
                      <a:gd name="T10" fmla="*/ 54 w 76"/>
                      <a:gd name="T11" fmla="*/ 48 h 104"/>
                      <a:gd name="T12" fmla="*/ 58 w 76"/>
                      <a:gd name="T13" fmla="*/ 60 h 104"/>
                      <a:gd name="T14" fmla="*/ 46 w 76"/>
                      <a:gd name="T15" fmla="*/ 74 h 104"/>
                      <a:gd name="T16" fmla="*/ 34 w 76"/>
                      <a:gd name="T17" fmla="*/ 60 h 104"/>
                      <a:gd name="T18" fmla="*/ 22 w 76"/>
                      <a:gd name="T19" fmla="*/ 48 h 104"/>
                      <a:gd name="T20" fmla="*/ 28 w 76"/>
                      <a:gd name="T21" fmla="*/ 68 h 104"/>
                      <a:gd name="T22" fmla="*/ 30 w 76"/>
                      <a:gd name="T23" fmla="*/ 74 h 104"/>
                      <a:gd name="T24" fmla="*/ 20 w 76"/>
                      <a:gd name="T25" fmla="*/ 104 h 104"/>
                      <a:gd name="T26" fmla="*/ 12 w 76"/>
                      <a:gd name="T27" fmla="*/ 102 h 104"/>
                      <a:gd name="T28" fmla="*/ 8 w 76"/>
                      <a:gd name="T29" fmla="*/ 90 h 104"/>
                      <a:gd name="T30" fmla="*/ 0 w 76"/>
                      <a:gd name="T31" fmla="*/ 54 h 104"/>
                      <a:gd name="T32" fmla="*/ 2 w 76"/>
                      <a:gd name="T33" fmla="*/ 30 h 104"/>
                      <a:gd name="T34" fmla="*/ 8 w 76"/>
                      <a:gd name="T35" fmla="*/ 18 h 1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57" name="Freeform 77"/>
                  <p:cNvSpPr>
                    <a:spLocks/>
                  </p:cNvSpPr>
                  <p:nvPr/>
                </p:nvSpPr>
                <p:spPr bwMode="ltGray">
                  <a:xfrm>
                    <a:off x="4632" y="569"/>
                    <a:ext cx="16" cy="20"/>
                  </a:xfrm>
                  <a:custGeom>
                    <a:avLst/>
                    <a:gdLst>
                      <a:gd name="T0" fmla="*/ 3 w 37"/>
                      <a:gd name="T1" fmla="*/ 28 h 61"/>
                      <a:gd name="T2" fmla="*/ 13 w 37"/>
                      <a:gd name="T3" fmla="*/ 0 h 61"/>
                      <a:gd name="T4" fmla="*/ 15 w 37"/>
                      <a:gd name="T5" fmla="*/ 28 h 61"/>
                      <a:gd name="T6" fmla="*/ 37 w 37"/>
                      <a:gd name="T7" fmla="*/ 38 h 61"/>
                      <a:gd name="T8" fmla="*/ 19 w 37"/>
                      <a:gd name="T9" fmla="*/ 44 h 61"/>
                      <a:gd name="T10" fmla="*/ 5 w 37"/>
                      <a:gd name="T11" fmla="*/ 58 h 61"/>
                      <a:gd name="T12" fmla="*/ 1 w 37"/>
                      <a:gd name="T13" fmla="*/ 34 h 61"/>
                      <a:gd name="T14" fmla="*/ 3 w 37"/>
                      <a:gd name="T15" fmla="*/ 28 h 6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58" name="Freeform 78"/>
                  <p:cNvSpPr>
                    <a:spLocks/>
                  </p:cNvSpPr>
                  <p:nvPr/>
                </p:nvSpPr>
                <p:spPr bwMode="ltGray">
                  <a:xfrm>
                    <a:off x="4636" y="600"/>
                    <a:ext cx="20" cy="10"/>
                  </a:xfrm>
                  <a:custGeom>
                    <a:avLst/>
                    <a:gdLst>
                      <a:gd name="T0" fmla="*/ 7 w 49"/>
                      <a:gd name="T1" fmla="*/ 0 h 29"/>
                      <a:gd name="T2" fmla="*/ 29 w 49"/>
                      <a:gd name="T3" fmla="*/ 0 h 29"/>
                      <a:gd name="T4" fmla="*/ 49 w 49"/>
                      <a:gd name="T5" fmla="*/ 16 h 29"/>
                      <a:gd name="T6" fmla="*/ 35 w 49"/>
                      <a:gd name="T7" fmla="*/ 14 h 29"/>
                      <a:gd name="T8" fmla="*/ 3 w 49"/>
                      <a:gd name="T9" fmla="*/ 16 h 29"/>
                      <a:gd name="T10" fmla="*/ 7 w 49"/>
                      <a:gd name="T11" fmla="*/ 0 h 2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59" name="Freeform 79"/>
                  <p:cNvSpPr>
                    <a:spLocks/>
                  </p:cNvSpPr>
                  <p:nvPr/>
                </p:nvSpPr>
                <p:spPr bwMode="ltGray">
                  <a:xfrm>
                    <a:off x="4657" y="585"/>
                    <a:ext cx="26" cy="17"/>
                  </a:xfrm>
                  <a:custGeom>
                    <a:avLst/>
                    <a:gdLst>
                      <a:gd name="T0" fmla="*/ 21 w 61"/>
                      <a:gd name="T1" fmla="*/ 38 h 48"/>
                      <a:gd name="T2" fmla="*/ 15 w 61"/>
                      <a:gd name="T3" fmla="*/ 26 h 48"/>
                      <a:gd name="T4" fmla="*/ 3 w 61"/>
                      <a:gd name="T5" fmla="*/ 22 h 48"/>
                      <a:gd name="T6" fmla="*/ 13 w 61"/>
                      <a:gd name="T7" fmla="*/ 8 h 48"/>
                      <a:gd name="T8" fmla="*/ 25 w 61"/>
                      <a:gd name="T9" fmla="*/ 0 h 48"/>
                      <a:gd name="T10" fmla="*/ 49 w 61"/>
                      <a:gd name="T11" fmla="*/ 10 h 48"/>
                      <a:gd name="T12" fmla="*/ 53 w 61"/>
                      <a:gd name="T13" fmla="*/ 20 h 48"/>
                      <a:gd name="T14" fmla="*/ 61 w 61"/>
                      <a:gd name="T15" fmla="*/ 32 h 48"/>
                      <a:gd name="T16" fmla="*/ 41 w 61"/>
                      <a:gd name="T17" fmla="*/ 38 h 48"/>
                      <a:gd name="T18" fmla="*/ 23 w 61"/>
                      <a:gd name="T19" fmla="*/ 44 h 48"/>
                      <a:gd name="T20" fmla="*/ 21 w 61"/>
                      <a:gd name="T21" fmla="*/ 38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60" name="Freeform 80"/>
                  <p:cNvSpPr>
                    <a:spLocks/>
                  </p:cNvSpPr>
                  <p:nvPr/>
                </p:nvSpPr>
                <p:spPr bwMode="ltGray">
                  <a:xfrm>
                    <a:off x="4664" y="593"/>
                    <a:ext cx="122" cy="61"/>
                  </a:xfrm>
                  <a:custGeom>
                    <a:avLst/>
                    <a:gdLst>
                      <a:gd name="T0" fmla="*/ 46 w 286"/>
                      <a:gd name="T1" fmla="*/ 28 h 182"/>
                      <a:gd name="T2" fmla="*/ 36 w 286"/>
                      <a:gd name="T3" fmla="*/ 14 h 182"/>
                      <a:gd name="T4" fmla="*/ 26 w 286"/>
                      <a:gd name="T5" fmla="*/ 30 h 182"/>
                      <a:gd name="T6" fmla="*/ 0 w 286"/>
                      <a:gd name="T7" fmla="*/ 24 h 182"/>
                      <a:gd name="T8" fmla="*/ 10 w 286"/>
                      <a:gd name="T9" fmla="*/ 42 h 182"/>
                      <a:gd name="T10" fmla="*/ 16 w 286"/>
                      <a:gd name="T11" fmla="*/ 62 h 182"/>
                      <a:gd name="T12" fmla="*/ 24 w 286"/>
                      <a:gd name="T13" fmla="*/ 48 h 182"/>
                      <a:gd name="T14" fmla="*/ 30 w 286"/>
                      <a:gd name="T15" fmla="*/ 44 h 182"/>
                      <a:gd name="T16" fmla="*/ 48 w 286"/>
                      <a:gd name="T17" fmla="*/ 56 h 182"/>
                      <a:gd name="T18" fmla="*/ 70 w 286"/>
                      <a:gd name="T19" fmla="*/ 62 h 182"/>
                      <a:gd name="T20" fmla="*/ 88 w 286"/>
                      <a:gd name="T21" fmla="*/ 72 h 182"/>
                      <a:gd name="T22" fmla="*/ 106 w 286"/>
                      <a:gd name="T23" fmla="*/ 102 h 182"/>
                      <a:gd name="T24" fmla="*/ 104 w 286"/>
                      <a:gd name="T25" fmla="*/ 122 h 182"/>
                      <a:gd name="T26" fmla="*/ 98 w 286"/>
                      <a:gd name="T27" fmla="*/ 134 h 182"/>
                      <a:gd name="T28" fmla="*/ 122 w 286"/>
                      <a:gd name="T29" fmla="*/ 128 h 182"/>
                      <a:gd name="T30" fmla="*/ 140 w 286"/>
                      <a:gd name="T31" fmla="*/ 140 h 182"/>
                      <a:gd name="T32" fmla="*/ 168 w 286"/>
                      <a:gd name="T33" fmla="*/ 148 h 182"/>
                      <a:gd name="T34" fmla="*/ 174 w 286"/>
                      <a:gd name="T35" fmla="*/ 146 h 182"/>
                      <a:gd name="T36" fmla="*/ 168 w 286"/>
                      <a:gd name="T37" fmla="*/ 134 h 182"/>
                      <a:gd name="T38" fmla="*/ 178 w 286"/>
                      <a:gd name="T39" fmla="*/ 136 h 182"/>
                      <a:gd name="T40" fmla="*/ 186 w 286"/>
                      <a:gd name="T41" fmla="*/ 118 h 182"/>
                      <a:gd name="T42" fmla="*/ 202 w 286"/>
                      <a:gd name="T43" fmla="*/ 122 h 182"/>
                      <a:gd name="T44" fmla="*/ 214 w 286"/>
                      <a:gd name="T45" fmla="*/ 130 h 182"/>
                      <a:gd name="T46" fmla="*/ 244 w 286"/>
                      <a:gd name="T47" fmla="*/ 168 h 182"/>
                      <a:gd name="T48" fmla="*/ 262 w 286"/>
                      <a:gd name="T49" fmla="*/ 178 h 182"/>
                      <a:gd name="T50" fmla="*/ 284 w 286"/>
                      <a:gd name="T51" fmla="*/ 170 h 182"/>
                      <a:gd name="T52" fmla="*/ 268 w 286"/>
                      <a:gd name="T53" fmla="*/ 160 h 182"/>
                      <a:gd name="T54" fmla="*/ 256 w 286"/>
                      <a:gd name="T55" fmla="*/ 138 h 182"/>
                      <a:gd name="T56" fmla="*/ 250 w 286"/>
                      <a:gd name="T57" fmla="*/ 132 h 182"/>
                      <a:gd name="T58" fmla="*/ 248 w 286"/>
                      <a:gd name="T59" fmla="*/ 122 h 182"/>
                      <a:gd name="T60" fmla="*/ 236 w 286"/>
                      <a:gd name="T61" fmla="*/ 116 h 182"/>
                      <a:gd name="T62" fmla="*/ 240 w 286"/>
                      <a:gd name="T63" fmla="*/ 96 h 182"/>
                      <a:gd name="T64" fmla="*/ 220 w 286"/>
                      <a:gd name="T65" fmla="*/ 86 h 182"/>
                      <a:gd name="T66" fmla="*/ 210 w 286"/>
                      <a:gd name="T67" fmla="*/ 70 h 182"/>
                      <a:gd name="T68" fmla="*/ 190 w 286"/>
                      <a:gd name="T69" fmla="*/ 54 h 182"/>
                      <a:gd name="T70" fmla="*/ 168 w 286"/>
                      <a:gd name="T71" fmla="*/ 38 h 182"/>
                      <a:gd name="T72" fmla="*/ 156 w 286"/>
                      <a:gd name="T73" fmla="*/ 34 h 182"/>
                      <a:gd name="T74" fmla="*/ 120 w 286"/>
                      <a:gd name="T75" fmla="*/ 16 h 182"/>
                      <a:gd name="T76" fmla="*/ 102 w 286"/>
                      <a:gd name="T77" fmla="*/ 4 h 182"/>
                      <a:gd name="T78" fmla="*/ 96 w 286"/>
                      <a:gd name="T79" fmla="*/ 0 h 182"/>
                      <a:gd name="T80" fmla="*/ 70 w 286"/>
                      <a:gd name="T81" fmla="*/ 10 h 182"/>
                      <a:gd name="T82" fmla="*/ 56 w 286"/>
                      <a:gd name="T83" fmla="*/ 32 h 182"/>
                      <a:gd name="T84" fmla="*/ 46 w 286"/>
                      <a:gd name="T85" fmla="*/ 28 h 18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61" name="Freeform 81"/>
                  <p:cNvSpPr>
                    <a:spLocks/>
                  </p:cNvSpPr>
                  <p:nvPr/>
                </p:nvSpPr>
                <p:spPr bwMode="ltGray">
                  <a:xfrm>
                    <a:off x="4770" y="599"/>
                    <a:ext cx="33" cy="26"/>
                  </a:xfrm>
                  <a:custGeom>
                    <a:avLst/>
                    <a:gdLst>
                      <a:gd name="T0" fmla="*/ 1 w 78"/>
                      <a:gd name="T1" fmla="*/ 58 h 78"/>
                      <a:gd name="T2" fmla="*/ 27 w 78"/>
                      <a:gd name="T3" fmla="*/ 60 h 78"/>
                      <a:gd name="T4" fmla="*/ 45 w 78"/>
                      <a:gd name="T5" fmla="*/ 48 h 78"/>
                      <a:gd name="T6" fmla="*/ 57 w 78"/>
                      <a:gd name="T7" fmla="*/ 30 h 78"/>
                      <a:gd name="T8" fmla="*/ 43 w 78"/>
                      <a:gd name="T9" fmla="*/ 14 h 78"/>
                      <a:gd name="T10" fmla="*/ 43 w 78"/>
                      <a:gd name="T11" fmla="*/ 4 h 78"/>
                      <a:gd name="T12" fmla="*/ 71 w 78"/>
                      <a:gd name="T13" fmla="*/ 26 h 78"/>
                      <a:gd name="T14" fmla="*/ 67 w 78"/>
                      <a:gd name="T15" fmla="*/ 54 h 78"/>
                      <a:gd name="T16" fmla="*/ 33 w 78"/>
                      <a:gd name="T17" fmla="*/ 78 h 78"/>
                      <a:gd name="T18" fmla="*/ 9 w 78"/>
                      <a:gd name="T19" fmla="*/ 66 h 78"/>
                      <a:gd name="T20" fmla="*/ 3 w 78"/>
                      <a:gd name="T21" fmla="*/ 62 h 78"/>
                      <a:gd name="T22" fmla="*/ 1 w 78"/>
                      <a:gd name="T23" fmla="*/ 58 h 7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62" name="Freeform 82"/>
                  <p:cNvSpPr>
                    <a:spLocks/>
                  </p:cNvSpPr>
                  <p:nvPr/>
                </p:nvSpPr>
                <p:spPr bwMode="ltGray">
                  <a:xfrm>
                    <a:off x="4840" y="544"/>
                    <a:ext cx="8" cy="6"/>
                  </a:xfrm>
                  <a:custGeom>
                    <a:avLst/>
                    <a:gdLst>
                      <a:gd name="T0" fmla="*/ 3 w 17"/>
                      <a:gd name="T1" fmla="*/ 4 h 18"/>
                      <a:gd name="T2" fmla="*/ 3 w 17"/>
                      <a:gd name="T3" fmla="*/ 14 h 18"/>
                      <a:gd name="T4" fmla="*/ 3 w 17"/>
                      <a:gd name="T5" fmla="*/ 4 h 1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63" name="Freeform 83"/>
                  <p:cNvSpPr>
                    <a:spLocks/>
                  </p:cNvSpPr>
                  <p:nvPr/>
                </p:nvSpPr>
                <p:spPr bwMode="ltGray">
                  <a:xfrm>
                    <a:off x="4747" y="494"/>
                    <a:ext cx="8" cy="5"/>
                  </a:xfrm>
                  <a:custGeom>
                    <a:avLst/>
                    <a:gdLst>
                      <a:gd name="T0" fmla="*/ 7 w 20"/>
                      <a:gd name="T1" fmla="*/ 12 h 15"/>
                      <a:gd name="T2" fmla="*/ 17 w 20"/>
                      <a:gd name="T3" fmla="*/ 2 h 15"/>
                      <a:gd name="T4" fmla="*/ 9 w 20"/>
                      <a:gd name="T5" fmla="*/ 12 h 15"/>
                      <a:gd name="T6" fmla="*/ 7 w 20"/>
                      <a:gd name="T7" fmla="*/ 12 h 1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64" name="Freeform 84"/>
                  <p:cNvSpPr>
                    <a:spLocks/>
                  </p:cNvSpPr>
                  <p:nvPr/>
                </p:nvSpPr>
                <p:spPr bwMode="ltGray">
                  <a:xfrm>
                    <a:off x="4676" y="536"/>
                    <a:ext cx="8" cy="5"/>
                  </a:xfrm>
                  <a:custGeom>
                    <a:avLst/>
                    <a:gdLst>
                      <a:gd name="T0" fmla="*/ 7 w 20"/>
                      <a:gd name="T1" fmla="*/ 12 h 15"/>
                      <a:gd name="T2" fmla="*/ 15 w 20"/>
                      <a:gd name="T3" fmla="*/ 2 h 15"/>
                      <a:gd name="T4" fmla="*/ 15 w 20"/>
                      <a:gd name="T5" fmla="*/ 14 h 15"/>
                      <a:gd name="T6" fmla="*/ 7 w 20"/>
                      <a:gd name="T7" fmla="*/ 12 h 1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65" name="Freeform 85"/>
                  <p:cNvSpPr>
                    <a:spLocks/>
                  </p:cNvSpPr>
                  <p:nvPr/>
                </p:nvSpPr>
                <p:spPr bwMode="ltGray">
                  <a:xfrm>
                    <a:off x="4598" y="523"/>
                    <a:ext cx="34" cy="27"/>
                  </a:xfrm>
                  <a:custGeom>
                    <a:avLst/>
                    <a:gdLst>
                      <a:gd name="T0" fmla="*/ 0 w 80"/>
                      <a:gd name="T1" fmla="*/ 50 h 80"/>
                      <a:gd name="T2" fmla="*/ 14 w 80"/>
                      <a:gd name="T3" fmla="*/ 24 h 80"/>
                      <a:gd name="T4" fmla="*/ 26 w 80"/>
                      <a:gd name="T5" fmla="*/ 20 h 80"/>
                      <a:gd name="T6" fmla="*/ 48 w 80"/>
                      <a:gd name="T7" fmla="*/ 18 h 80"/>
                      <a:gd name="T8" fmla="*/ 58 w 80"/>
                      <a:gd name="T9" fmla="*/ 0 h 80"/>
                      <a:gd name="T10" fmla="*/ 80 w 80"/>
                      <a:gd name="T11" fmla="*/ 40 h 80"/>
                      <a:gd name="T12" fmla="*/ 70 w 80"/>
                      <a:gd name="T13" fmla="*/ 56 h 80"/>
                      <a:gd name="T14" fmla="*/ 54 w 80"/>
                      <a:gd name="T15" fmla="*/ 62 h 80"/>
                      <a:gd name="T16" fmla="*/ 48 w 80"/>
                      <a:gd name="T17" fmla="*/ 80 h 80"/>
                      <a:gd name="T18" fmla="*/ 32 w 80"/>
                      <a:gd name="T19" fmla="*/ 68 h 80"/>
                      <a:gd name="T20" fmla="*/ 38 w 80"/>
                      <a:gd name="T21" fmla="*/ 52 h 80"/>
                      <a:gd name="T22" fmla="*/ 30 w 80"/>
                      <a:gd name="T23" fmla="*/ 28 h 80"/>
                      <a:gd name="T24" fmla="*/ 20 w 80"/>
                      <a:gd name="T25" fmla="*/ 48 h 80"/>
                      <a:gd name="T26" fmla="*/ 8 w 80"/>
                      <a:gd name="T27" fmla="*/ 56 h 80"/>
                      <a:gd name="T28" fmla="*/ 0 w 80"/>
                      <a:gd name="T29" fmla="*/ 50 h 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66" name="Freeform 86"/>
                  <p:cNvSpPr>
                    <a:spLocks/>
                  </p:cNvSpPr>
                  <p:nvPr/>
                </p:nvSpPr>
                <p:spPr bwMode="ltGray">
                  <a:xfrm>
                    <a:off x="4587" y="466"/>
                    <a:ext cx="40" cy="58"/>
                  </a:xfrm>
                  <a:custGeom>
                    <a:avLst/>
                    <a:gdLst>
                      <a:gd name="T0" fmla="*/ 14 w 94"/>
                      <a:gd name="T1" fmla="*/ 96 h 174"/>
                      <a:gd name="T2" fmla="*/ 26 w 94"/>
                      <a:gd name="T3" fmla="*/ 128 h 174"/>
                      <a:gd name="T4" fmla="*/ 32 w 94"/>
                      <a:gd name="T5" fmla="*/ 108 h 174"/>
                      <a:gd name="T6" fmla="*/ 52 w 94"/>
                      <a:gd name="T7" fmla="*/ 100 h 174"/>
                      <a:gd name="T8" fmla="*/ 46 w 94"/>
                      <a:gd name="T9" fmla="*/ 124 h 174"/>
                      <a:gd name="T10" fmla="*/ 66 w 94"/>
                      <a:gd name="T11" fmla="*/ 126 h 174"/>
                      <a:gd name="T12" fmla="*/ 76 w 94"/>
                      <a:gd name="T13" fmla="*/ 142 h 174"/>
                      <a:gd name="T14" fmla="*/ 58 w 94"/>
                      <a:gd name="T15" fmla="*/ 148 h 174"/>
                      <a:gd name="T16" fmla="*/ 74 w 94"/>
                      <a:gd name="T17" fmla="*/ 174 h 174"/>
                      <a:gd name="T18" fmla="*/ 84 w 94"/>
                      <a:gd name="T19" fmla="*/ 154 h 174"/>
                      <a:gd name="T20" fmla="*/ 82 w 94"/>
                      <a:gd name="T21" fmla="*/ 112 h 174"/>
                      <a:gd name="T22" fmla="*/ 60 w 94"/>
                      <a:gd name="T23" fmla="*/ 106 h 174"/>
                      <a:gd name="T24" fmla="*/ 50 w 94"/>
                      <a:gd name="T25" fmla="*/ 82 h 174"/>
                      <a:gd name="T26" fmla="*/ 34 w 94"/>
                      <a:gd name="T27" fmla="*/ 82 h 174"/>
                      <a:gd name="T28" fmla="*/ 30 w 94"/>
                      <a:gd name="T29" fmla="*/ 70 h 174"/>
                      <a:gd name="T30" fmla="*/ 42 w 94"/>
                      <a:gd name="T31" fmla="*/ 42 h 174"/>
                      <a:gd name="T32" fmla="*/ 30 w 94"/>
                      <a:gd name="T33" fmla="*/ 0 h 174"/>
                      <a:gd name="T34" fmla="*/ 18 w 94"/>
                      <a:gd name="T35" fmla="*/ 22 h 174"/>
                      <a:gd name="T36" fmla="*/ 4 w 94"/>
                      <a:gd name="T37" fmla="*/ 46 h 174"/>
                      <a:gd name="T38" fmla="*/ 14 w 94"/>
                      <a:gd name="T39" fmla="*/ 76 h 174"/>
                      <a:gd name="T40" fmla="*/ 14 w 94"/>
                      <a:gd name="T41" fmla="*/ 96 h 1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67" name="Freeform 87"/>
                  <p:cNvSpPr>
                    <a:spLocks/>
                  </p:cNvSpPr>
                  <p:nvPr/>
                </p:nvSpPr>
                <p:spPr bwMode="ltGray">
                  <a:xfrm>
                    <a:off x="4597" y="508"/>
                    <a:ext cx="14" cy="17"/>
                  </a:xfrm>
                  <a:custGeom>
                    <a:avLst/>
                    <a:gdLst>
                      <a:gd name="T0" fmla="*/ 6 w 32"/>
                      <a:gd name="T1" fmla="*/ 24 h 50"/>
                      <a:gd name="T2" fmla="*/ 12 w 32"/>
                      <a:gd name="T3" fmla="*/ 0 h 50"/>
                      <a:gd name="T4" fmla="*/ 20 w 32"/>
                      <a:gd name="T5" fmla="*/ 16 h 50"/>
                      <a:gd name="T6" fmla="*/ 22 w 32"/>
                      <a:gd name="T7" fmla="*/ 24 h 50"/>
                      <a:gd name="T8" fmla="*/ 28 w 32"/>
                      <a:gd name="T9" fmla="*/ 26 h 50"/>
                      <a:gd name="T10" fmla="*/ 32 w 32"/>
                      <a:gd name="T11" fmla="*/ 38 h 50"/>
                      <a:gd name="T12" fmla="*/ 18 w 32"/>
                      <a:gd name="T13" fmla="*/ 50 h 50"/>
                      <a:gd name="T14" fmla="*/ 6 w 32"/>
                      <a:gd name="T15" fmla="*/ 24 h 5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68" name="Freeform 88"/>
                  <p:cNvSpPr>
                    <a:spLocks/>
                  </p:cNvSpPr>
                  <p:nvPr/>
                </p:nvSpPr>
                <p:spPr bwMode="ltGray">
                  <a:xfrm>
                    <a:off x="4569" y="512"/>
                    <a:ext cx="19" cy="17"/>
                  </a:xfrm>
                  <a:custGeom>
                    <a:avLst/>
                    <a:gdLst>
                      <a:gd name="T0" fmla="*/ 0 w 43"/>
                      <a:gd name="T1" fmla="*/ 44 h 50"/>
                      <a:gd name="T2" fmla="*/ 22 w 43"/>
                      <a:gd name="T3" fmla="*/ 20 h 50"/>
                      <a:gd name="T4" fmla="*/ 36 w 43"/>
                      <a:gd name="T5" fmla="*/ 0 h 50"/>
                      <a:gd name="T6" fmla="*/ 24 w 43"/>
                      <a:gd name="T7" fmla="*/ 28 h 50"/>
                      <a:gd name="T8" fmla="*/ 2 w 43"/>
                      <a:gd name="T9" fmla="*/ 50 h 50"/>
                      <a:gd name="T10" fmla="*/ 0 w 43"/>
                      <a:gd name="T11" fmla="*/ 44 h 5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69" name="Freeform 89"/>
                  <p:cNvSpPr>
                    <a:spLocks/>
                  </p:cNvSpPr>
                  <p:nvPr/>
                </p:nvSpPr>
                <p:spPr bwMode="ltGray">
                  <a:xfrm>
                    <a:off x="4784" y="275"/>
                    <a:ext cx="18" cy="10"/>
                  </a:xfrm>
                  <a:custGeom>
                    <a:avLst/>
                    <a:gdLst>
                      <a:gd name="T0" fmla="*/ 0 w 41"/>
                      <a:gd name="T1" fmla="*/ 25 h 29"/>
                      <a:gd name="T2" fmla="*/ 12 w 41"/>
                      <a:gd name="T3" fmla="*/ 29 h 29"/>
                      <a:gd name="T4" fmla="*/ 0 w 41"/>
                      <a:gd name="T5" fmla="*/ 25 h 2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70" name="Freeform 90"/>
                  <p:cNvSpPr>
                    <a:spLocks/>
                  </p:cNvSpPr>
                  <p:nvPr/>
                </p:nvSpPr>
                <p:spPr bwMode="ltGray">
                  <a:xfrm>
                    <a:off x="4293" y="246"/>
                    <a:ext cx="438" cy="152"/>
                  </a:xfrm>
                  <a:custGeom>
                    <a:avLst/>
                    <a:gdLst>
                      <a:gd name="T0" fmla="*/ 73 w 438"/>
                      <a:gd name="T1" fmla="*/ 1 h 152"/>
                      <a:gd name="T2" fmla="*/ 438 w 438"/>
                      <a:gd name="T3" fmla="*/ 0 h 152"/>
                      <a:gd name="T4" fmla="*/ 416 w 438"/>
                      <a:gd name="T5" fmla="*/ 54 h 152"/>
                      <a:gd name="T6" fmla="*/ 397 w 438"/>
                      <a:gd name="T7" fmla="*/ 68 h 152"/>
                      <a:gd name="T8" fmla="*/ 392 w 438"/>
                      <a:gd name="T9" fmla="*/ 70 h 152"/>
                      <a:gd name="T10" fmla="*/ 375 w 438"/>
                      <a:gd name="T11" fmla="*/ 73 h 152"/>
                      <a:gd name="T12" fmla="*/ 361 w 438"/>
                      <a:gd name="T13" fmla="*/ 88 h 152"/>
                      <a:gd name="T14" fmla="*/ 362 w 438"/>
                      <a:gd name="T15" fmla="*/ 99 h 152"/>
                      <a:gd name="T16" fmla="*/ 364 w 438"/>
                      <a:gd name="T17" fmla="*/ 107 h 152"/>
                      <a:gd name="T18" fmla="*/ 366 w 438"/>
                      <a:gd name="T19" fmla="*/ 113 h 152"/>
                      <a:gd name="T20" fmla="*/ 362 w 438"/>
                      <a:gd name="T21" fmla="*/ 122 h 152"/>
                      <a:gd name="T22" fmla="*/ 351 w 438"/>
                      <a:gd name="T23" fmla="*/ 120 h 152"/>
                      <a:gd name="T24" fmla="*/ 342 w 438"/>
                      <a:gd name="T25" fmla="*/ 129 h 152"/>
                      <a:gd name="T26" fmla="*/ 347 w 438"/>
                      <a:gd name="T27" fmla="*/ 105 h 152"/>
                      <a:gd name="T28" fmla="*/ 338 w 438"/>
                      <a:gd name="T29" fmla="*/ 100 h 152"/>
                      <a:gd name="T30" fmla="*/ 344 w 438"/>
                      <a:gd name="T31" fmla="*/ 93 h 152"/>
                      <a:gd name="T32" fmla="*/ 342 w 438"/>
                      <a:gd name="T33" fmla="*/ 89 h 152"/>
                      <a:gd name="T34" fmla="*/ 320 w 438"/>
                      <a:gd name="T35" fmla="*/ 94 h 152"/>
                      <a:gd name="T36" fmla="*/ 317 w 438"/>
                      <a:gd name="T37" fmla="*/ 85 h 152"/>
                      <a:gd name="T38" fmla="*/ 297 w 438"/>
                      <a:gd name="T39" fmla="*/ 94 h 152"/>
                      <a:gd name="T40" fmla="*/ 320 w 438"/>
                      <a:gd name="T41" fmla="*/ 103 h 152"/>
                      <a:gd name="T42" fmla="*/ 305 w 438"/>
                      <a:gd name="T43" fmla="*/ 117 h 152"/>
                      <a:gd name="T44" fmla="*/ 311 w 438"/>
                      <a:gd name="T45" fmla="*/ 126 h 152"/>
                      <a:gd name="T46" fmla="*/ 315 w 438"/>
                      <a:gd name="T47" fmla="*/ 138 h 152"/>
                      <a:gd name="T48" fmla="*/ 309 w 438"/>
                      <a:gd name="T49" fmla="*/ 139 h 152"/>
                      <a:gd name="T50" fmla="*/ 314 w 438"/>
                      <a:gd name="T51" fmla="*/ 144 h 152"/>
                      <a:gd name="T52" fmla="*/ 307 w 438"/>
                      <a:gd name="T53" fmla="*/ 152 h 152"/>
                      <a:gd name="T54" fmla="*/ 0 w 438"/>
                      <a:gd name="T55" fmla="*/ 149 h 152"/>
                      <a:gd name="T56" fmla="*/ 73 w 438"/>
                      <a:gd name="T57" fmla="*/ 1 h 15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</a:cxnLst>
                    <a:rect l="0" t="0" r="r" b="b"/>
                    <a:pathLst>
                      <a:path w="438" h="152">
                        <a:moveTo>
                          <a:pt x="73" y="1"/>
                        </a:moveTo>
                        <a:lnTo>
                          <a:pt x="438" y="0"/>
                        </a:lnTo>
                        <a:cubicBezTo>
                          <a:pt x="432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71" name="Freeform 91"/>
                  <p:cNvSpPr>
                    <a:spLocks/>
                  </p:cNvSpPr>
                  <p:nvPr/>
                </p:nvSpPr>
                <p:spPr bwMode="ltGray">
                  <a:xfrm>
                    <a:off x="4731" y="240"/>
                    <a:ext cx="20" cy="55"/>
                  </a:xfrm>
                  <a:custGeom>
                    <a:avLst/>
                    <a:gdLst>
                      <a:gd name="T0" fmla="*/ 5 w 47"/>
                      <a:gd name="T1" fmla="*/ 156 h 165"/>
                      <a:gd name="T2" fmla="*/ 15 w 47"/>
                      <a:gd name="T3" fmla="*/ 108 h 165"/>
                      <a:gd name="T4" fmla="*/ 17 w 47"/>
                      <a:gd name="T5" fmla="*/ 68 h 165"/>
                      <a:gd name="T6" fmla="*/ 11 w 47"/>
                      <a:gd name="T7" fmla="*/ 40 h 165"/>
                      <a:gd name="T8" fmla="*/ 17 w 47"/>
                      <a:gd name="T9" fmla="*/ 12 h 165"/>
                      <a:gd name="T10" fmla="*/ 21 w 47"/>
                      <a:gd name="T11" fmla="*/ 0 h 165"/>
                      <a:gd name="T12" fmla="*/ 31 w 47"/>
                      <a:gd name="T13" fmla="*/ 30 h 165"/>
                      <a:gd name="T14" fmla="*/ 47 w 47"/>
                      <a:gd name="T15" fmla="*/ 98 h 165"/>
                      <a:gd name="T16" fmla="*/ 31 w 47"/>
                      <a:gd name="T17" fmla="*/ 108 h 165"/>
                      <a:gd name="T18" fmla="*/ 23 w 47"/>
                      <a:gd name="T19" fmla="*/ 126 h 165"/>
                      <a:gd name="T20" fmla="*/ 21 w 47"/>
                      <a:gd name="T21" fmla="*/ 132 h 165"/>
                      <a:gd name="T22" fmla="*/ 27 w 47"/>
                      <a:gd name="T23" fmla="*/ 134 h 165"/>
                      <a:gd name="T24" fmla="*/ 31 w 47"/>
                      <a:gd name="T25" fmla="*/ 146 h 165"/>
                      <a:gd name="T26" fmla="*/ 13 w 47"/>
                      <a:gd name="T27" fmla="*/ 148 h 165"/>
                      <a:gd name="T28" fmla="*/ 7 w 47"/>
                      <a:gd name="T29" fmla="*/ 160 h 165"/>
                      <a:gd name="T30" fmla="*/ 3 w 47"/>
                      <a:gd name="T31" fmla="*/ 154 h 165"/>
                      <a:gd name="T32" fmla="*/ 5 w 47"/>
                      <a:gd name="T33" fmla="*/ 156 h 1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72" name="Freeform 92"/>
                  <p:cNvSpPr>
                    <a:spLocks/>
                  </p:cNvSpPr>
                  <p:nvPr/>
                </p:nvSpPr>
                <p:spPr bwMode="ltGray">
                  <a:xfrm>
                    <a:off x="4719" y="287"/>
                    <a:ext cx="59" cy="34"/>
                  </a:xfrm>
                  <a:custGeom>
                    <a:avLst/>
                    <a:gdLst>
                      <a:gd name="T0" fmla="*/ 26 w 138"/>
                      <a:gd name="T1" fmla="*/ 61 h 103"/>
                      <a:gd name="T2" fmla="*/ 30 w 138"/>
                      <a:gd name="T3" fmla="*/ 43 h 103"/>
                      <a:gd name="T4" fmla="*/ 50 w 138"/>
                      <a:gd name="T5" fmla="*/ 33 h 103"/>
                      <a:gd name="T6" fmla="*/ 54 w 138"/>
                      <a:gd name="T7" fmla="*/ 45 h 103"/>
                      <a:gd name="T8" fmla="*/ 66 w 138"/>
                      <a:gd name="T9" fmla="*/ 49 h 103"/>
                      <a:gd name="T10" fmla="*/ 80 w 138"/>
                      <a:gd name="T11" fmla="*/ 55 h 103"/>
                      <a:gd name="T12" fmla="*/ 116 w 138"/>
                      <a:gd name="T13" fmla="*/ 33 h 103"/>
                      <a:gd name="T14" fmla="*/ 130 w 138"/>
                      <a:gd name="T15" fmla="*/ 17 h 103"/>
                      <a:gd name="T16" fmla="*/ 138 w 138"/>
                      <a:gd name="T17" fmla="*/ 11 h 103"/>
                      <a:gd name="T18" fmla="*/ 106 w 138"/>
                      <a:gd name="T19" fmla="*/ 49 h 103"/>
                      <a:gd name="T20" fmla="*/ 84 w 138"/>
                      <a:gd name="T21" fmla="*/ 67 h 103"/>
                      <a:gd name="T22" fmla="*/ 66 w 138"/>
                      <a:gd name="T23" fmla="*/ 81 h 103"/>
                      <a:gd name="T24" fmla="*/ 48 w 138"/>
                      <a:gd name="T25" fmla="*/ 103 h 103"/>
                      <a:gd name="T26" fmla="*/ 26 w 138"/>
                      <a:gd name="T27" fmla="*/ 89 h 103"/>
                      <a:gd name="T28" fmla="*/ 20 w 138"/>
                      <a:gd name="T29" fmla="*/ 87 h 103"/>
                      <a:gd name="T30" fmla="*/ 22 w 138"/>
                      <a:gd name="T31" fmla="*/ 97 h 103"/>
                      <a:gd name="T32" fmla="*/ 0 w 138"/>
                      <a:gd name="T33" fmla="*/ 97 h 103"/>
                      <a:gd name="T34" fmla="*/ 10 w 138"/>
                      <a:gd name="T35" fmla="*/ 79 h 103"/>
                      <a:gd name="T36" fmla="*/ 26 w 138"/>
                      <a:gd name="T37" fmla="*/ 61 h 10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73" name="Freeform 93"/>
                  <p:cNvSpPr>
                    <a:spLocks/>
                  </p:cNvSpPr>
                  <p:nvPr/>
                </p:nvSpPr>
                <p:spPr bwMode="ltGray">
                  <a:xfrm>
                    <a:off x="4656" y="319"/>
                    <a:ext cx="80" cy="72"/>
                  </a:xfrm>
                  <a:custGeom>
                    <a:avLst/>
                    <a:gdLst>
                      <a:gd name="T0" fmla="*/ 158 w 188"/>
                      <a:gd name="T1" fmla="*/ 24 h 214"/>
                      <a:gd name="T2" fmla="*/ 160 w 188"/>
                      <a:gd name="T3" fmla="*/ 6 h 214"/>
                      <a:gd name="T4" fmla="*/ 170 w 188"/>
                      <a:gd name="T5" fmla="*/ 0 h 214"/>
                      <a:gd name="T6" fmla="*/ 182 w 188"/>
                      <a:gd name="T7" fmla="*/ 24 h 214"/>
                      <a:gd name="T8" fmla="*/ 188 w 188"/>
                      <a:gd name="T9" fmla="*/ 42 h 214"/>
                      <a:gd name="T10" fmla="*/ 178 w 188"/>
                      <a:gd name="T11" fmla="*/ 58 h 214"/>
                      <a:gd name="T12" fmla="*/ 170 w 188"/>
                      <a:gd name="T13" fmla="*/ 76 h 214"/>
                      <a:gd name="T14" fmla="*/ 162 w 188"/>
                      <a:gd name="T15" fmla="*/ 126 h 214"/>
                      <a:gd name="T16" fmla="*/ 144 w 188"/>
                      <a:gd name="T17" fmla="*/ 136 h 214"/>
                      <a:gd name="T18" fmla="*/ 120 w 188"/>
                      <a:gd name="T19" fmla="*/ 138 h 214"/>
                      <a:gd name="T20" fmla="*/ 112 w 188"/>
                      <a:gd name="T21" fmla="*/ 124 h 214"/>
                      <a:gd name="T22" fmla="*/ 102 w 188"/>
                      <a:gd name="T23" fmla="*/ 146 h 214"/>
                      <a:gd name="T24" fmla="*/ 90 w 188"/>
                      <a:gd name="T25" fmla="*/ 150 h 214"/>
                      <a:gd name="T26" fmla="*/ 80 w 188"/>
                      <a:gd name="T27" fmla="*/ 132 h 214"/>
                      <a:gd name="T28" fmla="*/ 58 w 188"/>
                      <a:gd name="T29" fmla="*/ 144 h 214"/>
                      <a:gd name="T30" fmla="*/ 76 w 188"/>
                      <a:gd name="T31" fmla="*/ 142 h 214"/>
                      <a:gd name="T32" fmla="*/ 78 w 188"/>
                      <a:gd name="T33" fmla="*/ 160 h 214"/>
                      <a:gd name="T34" fmla="*/ 58 w 188"/>
                      <a:gd name="T35" fmla="*/ 166 h 214"/>
                      <a:gd name="T36" fmla="*/ 34 w 188"/>
                      <a:gd name="T37" fmla="*/ 166 h 214"/>
                      <a:gd name="T38" fmla="*/ 36 w 188"/>
                      <a:gd name="T39" fmla="*/ 154 h 214"/>
                      <a:gd name="T40" fmla="*/ 46 w 188"/>
                      <a:gd name="T41" fmla="*/ 144 h 214"/>
                      <a:gd name="T42" fmla="*/ 34 w 188"/>
                      <a:gd name="T43" fmla="*/ 148 h 214"/>
                      <a:gd name="T44" fmla="*/ 26 w 188"/>
                      <a:gd name="T45" fmla="*/ 166 h 214"/>
                      <a:gd name="T46" fmla="*/ 30 w 188"/>
                      <a:gd name="T47" fmla="*/ 190 h 214"/>
                      <a:gd name="T48" fmla="*/ 14 w 188"/>
                      <a:gd name="T49" fmla="*/ 200 h 214"/>
                      <a:gd name="T50" fmla="*/ 0 w 188"/>
                      <a:gd name="T51" fmla="*/ 214 h 214"/>
                      <a:gd name="T52" fmla="*/ 8 w 188"/>
                      <a:gd name="T53" fmla="*/ 188 h 214"/>
                      <a:gd name="T54" fmla="*/ 0 w 188"/>
                      <a:gd name="T55" fmla="*/ 164 h 214"/>
                      <a:gd name="T56" fmla="*/ 14 w 188"/>
                      <a:gd name="T57" fmla="*/ 152 h 214"/>
                      <a:gd name="T58" fmla="*/ 32 w 188"/>
                      <a:gd name="T59" fmla="*/ 134 h 214"/>
                      <a:gd name="T60" fmla="*/ 44 w 188"/>
                      <a:gd name="T61" fmla="*/ 118 h 214"/>
                      <a:gd name="T62" fmla="*/ 72 w 188"/>
                      <a:gd name="T63" fmla="*/ 116 h 214"/>
                      <a:gd name="T64" fmla="*/ 84 w 188"/>
                      <a:gd name="T65" fmla="*/ 112 h 214"/>
                      <a:gd name="T66" fmla="*/ 114 w 188"/>
                      <a:gd name="T67" fmla="*/ 78 h 214"/>
                      <a:gd name="T68" fmla="*/ 120 w 188"/>
                      <a:gd name="T69" fmla="*/ 92 h 214"/>
                      <a:gd name="T70" fmla="*/ 132 w 188"/>
                      <a:gd name="T71" fmla="*/ 76 h 214"/>
                      <a:gd name="T72" fmla="*/ 150 w 188"/>
                      <a:gd name="T73" fmla="*/ 54 h 214"/>
                      <a:gd name="T74" fmla="*/ 154 w 188"/>
                      <a:gd name="T75" fmla="*/ 42 h 214"/>
                      <a:gd name="T76" fmla="*/ 148 w 188"/>
                      <a:gd name="T77" fmla="*/ 38 h 214"/>
                      <a:gd name="T78" fmla="*/ 152 w 188"/>
                      <a:gd name="T79" fmla="*/ 32 h 214"/>
                      <a:gd name="T80" fmla="*/ 158 w 188"/>
                      <a:gd name="T81" fmla="*/ 24 h 21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74" name="Freeform 94"/>
                  <p:cNvSpPr>
                    <a:spLocks/>
                  </p:cNvSpPr>
                  <p:nvPr/>
                </p:nvSpPr>
                <p:spPr bwMode="ltGray">
                  <a:xfrm>
                    <a:off x="4709" y="340"/>
                    <a:ext cx="6" cy="4"/>
                  </a:xfrm>
                  <a:custGeom>
                    <a:avLst/>
                    <a:gdLst>
                      <a:gd name="T0" fmla="*/ 0 w 13"/>
                      <a:gd name="T1" fmla="*/ 9 h 13"/>
                      <a:gd name="T2" fmla="*/ 4 w 13"/>
                      <a:gd name="T3" fmla="*/ 13 h 13"/>
                      <a:gd name="T4" fmla="*/ 0 w 13"/>
                      <a:gd name="T5" fmla="*/ 9 h 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75" name="Freeform 95"/>
                  <p:cNvSpPr>
                    <a:spLocks/>
                  </p:cNvSpPr>
                  <p:nvPr/>
                </p:nvSpPr>
                <p:spPr bwMode="ltGray">
                  <a:xfrm>
                    <a:off x="4261" y="389"/>
                    <a:ext cx="347" cy="189"/>
                  </a:xfrm>
                  <a:custGeom>
                    <a:avLst/>
                    <a:gdLst>
                      <a:gd name="T0" fmla="*/ 812 w 812"/>
                      <a:gd name="T1" fmla="*/ 26 h 564"/>
                      <a:gd name="T2" fmla="*/ 778 w 812"/>
                      <a:gd name="T3" fmla="*/ 78 h 564"/>
                      <a:gd name="T4" fmla="*/ 748 w 812"/>
                      <a:gd name="T5" fmla="*/ 122 h 564"/>
                      <a:gd name="T6" fmla="*/ 722 w 812"/>
                      <a:gd name="T7" fmla="*/ 142 h 564"/>
                      <a:gd name="T8" fmla="*/ 634 w 812"/>
                      <a:gd name="T9" fmla="*/ 180 h 564"/>
                      <a:gd name="T10" fmla="*/ 632 w 812"/>
                      <a:gd name="T11" fmla="*/ 210 h 564"/>
                      <a:gd name="T12" fmla="*/ 604 w 812"/>
                      <a:gd name="T13" fmla="*/ 230 h 564"/>
                      <a:gd name="T14" fmla="*/ 620 w 812"/>
                      <a:gd name="T15" fmla="*/ 178 h 564"/>
                      <a:gd name="T16" fmla="*/ 576 w 812"/>
                      <a:gd name="T17" fmla="*/ 188 h 564"/>
                      <a:gd name="T18" fmla="*/ 556 w 812"/>
                      <a:gd name="T19" fmla="*/ 218 h 564"/>
                      <a:gd name="T20" fmla="*/ 596 w 812"/>
                      <a:gd name="T21" fmla="*/ 280 h 564"/>
                      <a:gd name="T22" fmla="*/ 594 w 812"/>
                      <a:gd name="T23" fmla="*/ 368 h 564"/>
                      <a:gd name="T24" fmla="*/ 542 w 812"/>
                      <a:gd name="T25" fmla="*/ 406 h 564"/>
                      <a:gd name="T26" fmla="*/ 522 w 812"/>
                      <a:gd name="T27" fmla="*/ 386 h 564"/>
                      <a:gd name="T28" fmla="*/ 482 w 812"/>
                      <a:gd name="T29" fmla="*/ 348 h 564"/>
                      <a:gd name="T30" fmla="*/ 462 w 812"/>
                      <a:gd name="T31" fmla="*/ 348 h 564"/>
                      <a:gd name="T32" fmla="*/ 450 w 812"/>
                      <a:gd name="T33" fmla="*/ 394 h 564"/>
                      <a:gd name="T34" fmla="*/ 500 w 812"/>
                      <a:gd name="T35" fmla="*/ 464 h 564"/>
                      <a:gd name="T36" fmla="*/ 510 w 812"/>
                      <a:gd name="T37" fmla="*/ 524 h 564"/>
                      <a:gd name="T38" fmla="*/ 526 w 812"/>
                      <a:gd name="T39" fmla="*/ 560 h 564"/>
                      <a:gd name="T40" fmla="*/ 492 w 812"/>
                      <a:gd name="T41" fmla="*/ 544 h 564"/>
                      <a:gd name="T42" fmla="*/ 470 w 812"/>
                      <a:gd name="T43" fmla="*/ 518 h 564"/>
                      <a:gd name="T44" fmla="*/ 422 w 812"/>
                      <a:gd name="T45" fmla="*/ 424 h 564"/>
                      <a:gd name="T46" fmla="*/ 426 w 812"/>
                      <a:gd name="T47" fmla="*/ 310 h 564"/>
                      <a:gd name="T48" fmla="*/ 422 w 812"/>
                      <a:gd name="T49" fmla="*/ 268 h 564"/>
                      <a:gd name="T50" fmla="*/ 412 w 812"/>
                      <a:gd name="T51" fmla="*/ 276 h 564"/>
                      <a:gd name="T52" fmla="*/ 386 w 812"/>
                      <a:gd name="T53" fmla="*/ 266 h 564"/>
                      <a:gd name="T54" fmla="*/ 360 w 812"/>
                      <a:gd name="T55" fmla="*/ 170 h 564"/>
                      <a:gd name="T56" fmla="*/ 330 w 812"/>
                      <a:gd name="T57" fmla="*/ 166 h 564"/>
                      <a:gd name="T58" fmla="*/ 288 w 812"/>
                      <a:gd name="T59" fmla="*/ 172 h 564"/>
                      <a:gd name="T60" fmla="*/ 242 w 812"/>
                      <a:gd name="T61" fmla="*/ 232 h 564"/>
                      <a:gd name="T62" fmla="*/ 196 w 812"/>
                      <a:gd name="T63" fmla="*/ 268 h 564"/>
                      <a:gd name="T64" fmla="*/ 184 w 812"/>
                      <a:gd name="T65" fmla="*/ 274 h 564"/>
                      <a:gd name="T66" fmla="*/ 160 w 812"/>
                      <a:gd name="T67" fmla="*/ 328 h 564"/>
                      <a:gd name="T68" fmla="*/ 152 w 812"/>
                      <a:gd name="T69" fmla="*/ 354 h 564"/>
                      <a:gd name="T70" fmla="*/ 128 w 812"/>
                      <a:gd name="T71" fmla="*/ 404 h 564"/>
                      <a:gd name="T72" fmla="*/ 94 w 812"/>
                      <a:gd name="T73" fmla="*/ 392 h 564"/>
                      <a:gd name="T74" fmla="*/ 66 w 812"/>
                      <a:gd name="T75" fmla="*/ 258 h 564"/>
                      <a:gd name="T76" fmla="*/ 72 w 812"/>
                      <a:gd name="T77" fmla="*/ 156 h 564"/>
                      <a:gd name="T78" fmla="*/ 44 w 812"/>
                      <a:gd name="T79" fmla="*/ 180 h 564"/>
                      <a:gd name="T80" fmla="*/ 20 w 812"/>
                      <a:gd name="T81" fmla="*/ 150 h 564"/>
                      <a:gd name="T82" fmla="*/ 24 w 812"/>
                      <a:gd name="T83" fmla="*/ 138 h 564"/>
                      <a:gd name="T84" fmla="*/ 0 w 812"/>
                      <a:gd name="T85" fmla="*/ 92 h 564"/>
                      <a:gd name="T86" fmla="*/ 798 w 812"/>
                      <a:gd name="T87" fmla="*/ 6 h 56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76" name="Freeform 96"/>
                  <p:cNvSpPr>
                    <a:spLocks/>
                  </p:cNvSpPr>
                  <p:nvPr/>
                </p:nvSpPr>
                <p:spPr bwMode="ltGray">
                  <a:xfrm>
                    <a:off x="4322" y="519"/>
                    <a:ext cx="19" cy="29"/>
                  </a:xfrm>
                  <a:custGeom>
                    <a:avLst/>
                    <a:gdLst>
                      <a:gd name="T0" fmla="*/ 7 w 43"/>
                      <a:gd name="T1" fmla="*/ 11 h 85"/>
                      <a:gd name="T2" fmla="*/ 17 w 43"/>
                      <a:gd name="T3" fmla="*/ 3 h 85"/>
                      <a:gd name="T4" fmla="*/ 37 w 43"/>
                      <a:gd name="T5" fmla="*/ 33 h 85"/>
                      <a:gd name="T6" fmla="*/ 19 w 43"/>
                      <a:gd name="T7" fmla="*/ 85 h 85"/>
                      <a:gd name="T8" fmla="*/ 1 w 43"/>
                      <a:gd name="T9" fmla="*/ 69 h 85"/>
                      <a:gd name="T10" fmla="*/ 7 w 43"/>
                      <a:gd name="T11" fmla="*/ 11 h 8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77" name="Freeform 97"/>
                  <p:cNvSpPr>
                    <a:spLocks/>
                  </p:cNvSpPr>
                  <p:nvPr/>
                </p:nvSpPr>
                <p:spPr bwMode="ltGray">
                  <a:xfrm>
                    <a:off x="4588" y="421"/>
                    <a:ext cx="18" cy="24"/>
                  </a:xfrm>
                  <a:custGeom>
                    <a:avLst/>
                    <a:gdLst>
                      <a:gd name="T0" fmla="*/ 13 w 44"/>
                      <a:gd name="T1" fmla="*/ 28 h 74"/>
                      <a:gd name="T2" fmla="*/ 29 w 44"/>
                      <a:gd name="T3" fmla="*/ 2 h 74"/>
                      <a:gd name="T4" fmla="*/ 43 w 44"/>
                      <a:gd name="T5" fmla="*/ 4 h 74"/>
                      <a:gd name="T6" fmla="*/ 39 w 44"/>
                      <a:gd name="T7" fmla="*/ 26 h 74"/>
                      <a:gd name="T8" fmla="*/ 13 w 44"/>
                      <a:gd name="T9" fmla="*/ 74 h 74"/>
                      <a:gd name="T10" fmla="*/ 7 w 44"/>
                      <a:gd name="T11" fmla="*/ 60 h 74"/>
                      <a:gd name="T12" fmla="*/ 3 w 44"/>
                      <a:gd name="T13" fmla="*/ 36 h 74"/>
                      <a:gd name="T14" fmla="*/ 13 w 44"/>
                      <a:gd name="T15" fmla="*/ 28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78" name="Freeform 98"/>
                  <p:cNvSpPr>
                    <a:spLocks/>
                  </p:cNvSpPr>
                  <p:nvPr/>
                </p:nvSpPr>
                <p:spPr bwMode="ltGray">
                  <a:xfrm>
                    <a:off x="4639" y="409"/>
                    <a:ext cx="9" cy="10"/>
                  </a:xfrm>
                  <a:custGeom>
                    <a:avLst/>
                    <a:gdLst>
                      <a:gd name="T0" fmla="*/ 7 w 20"/>
                      <a:gd name="T1" fmla="*/ 16 h 30"/>
                      <a:gd name="T2" fmla="*/ 5 w 20"/>
                      <a:gd name="T3" fmla="*/ 30 h 30"/>
                      <a:gd name="T4" fmla="*/ 7 w 20"/>
                      <a:gd name="T5" fmla="*/ 16 h 3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79" name="Freeform 99"/>
                  <p:cNvSpPr>
                    <a:spLocks/>
                  </p:cNvSpPr>
                  <p:nvPr/>
                </p:nvSpPr>
                <p:spPr bwMode="ltGray">
                  <a:xfrm>
                    <a:off x="3709" y="315"/>
                    <a:ext cx="433" cy="354"/>
                  </a:xfrm>
                  <a:custGeom>
                    <a:avLst/>
                    <a:gdLst>
                      <a:gd name="T0" fmla="*/ 481 w 682"/>
                      <a:gd name="T1" fmla="*/ 464 h 557"/>
                      <a:gd name="T2" fmla="*/ 486 w 682"/>
                      <a:gd name="T3" fmla="*/ 451 h 557"/>
                      <a:gd name="T4" fmla="*/ 500 w 682"/>
                      <a:gd name="T5" fmla="*/ 413 h 557"/>
                      <a:gd name="T6" fmla="*/ 309 w 682"/>
                      <a:gd name="T7" fmla="*/ 287 h 557"/>
                      <a:gd name="T8" fmla="*/ 282 w 682"/>
                      <a:gd name="T9" fmla="*/ 346 h 557"/>
                      <a:gd name="T10" fmla="*/ 303 w 682"/>
                      <a:gd name="T11" fmla="*/ 556 h 557"/>
                      <a:gd name="T12" fmla="*/ 282 w 682"/>
                      <a:gd name="T13" fmla="*/ 494 h 557"/>
                      <a:gd name="T14" fmla="*/ 242 w 682"/>
                      <a:gd name="T15" fmla="*/ 439 h 557"/>
                      <a:gd name="T16" fmla="*/ 245 w 682"/>
                      <a:gd name="T17" fmla="*/ 413 h 557"/>
                      <a:gd name="T18" fmla="*/ 247 w 682"/>
                      <a:gd name="T19" fmla="*/ 394 h 557"/>
                      <a:gd name="T20" fmla="*/ 220 w 682"/>
                      <a:gd name="T21" fmla="*/ 375 h 557"/>
                      <a:gd name="T22" fmla="*/ 194 w 682"/>
                      <a:gd name="T23" fmla="*/ 346 h 557"/>
                      <a:gd name="T24" fmla="*/ 148 w 682"/>
                      <a:gd name="T25" fmla="*/ 354 h 557"/>
                      <a:gd name="T26" fmla="*/ 126 w 682"/>
                      <a:gd name="T27" fmla="*/ 365 h 557"/>
                      <a:gd name="T28" fmla="*/ 78 w 682"/>
                      <a:gd name="T29" fmla="*/ 365 h 557"/>
                      <a:gd name="T30" fmla="*/ 22 w 682"/>
                      <a:gd name="T31" fmla="*/ 312 h 557"/>
                      <a:gd name="T32" fmla="*/ 11 w 682"/>
                      <a:gd name="T33" fmla="*/ 295 h 557"/>
                      <a:gd name="T34" fmla="*/ 0 w 682"/>
                      <a:gd name="T35" fmla="*/ 264 h 557"/>
                      <a:gd name="T36" fmla="*/ 24 w 682"/>
                      <a:gd name="T37" fmla="*/ 213 h 557"/>
                      <a:gd name="T38" fmla="*/ 32 w 682"/>
                      <a:gd name="T39" fmla="*/ 181 h 557"/>
                      <a:gd name="T40" fmla="*/ 51 w 682"/>
                      <a:gd name="T41" fmla="*/ 143 h 557"/>
                      <a:gd name="T42" fmla="*/ 81 w 682"/>
                      <a:gd name="T43" fmla="*/ 116 h 557"/>
                      <a:gd name="T44" fmla="*/ 167 w 682"/>
                      <a:gd name="T45" fmla="*/ 67 h 557"/>
                      <a:gd name="T46" fmla="*/ 220 w 682"/>
                      <a:gd name="T47" fmla="*/ 30 h 557"/>
                      <a:gd name="T48" fmla="*/ 258 w 682"/>
                      <a:gd name="T49" fmla="*/ 6 h 557"/>
                      <a:gd name="T50" fmla="*/ 363 w 682"/>
                      <a:gd name="T51" fmla="*/ 2 h 557"/>
                      <a:gd name="T52" fmla="*/ 398 w 682"/>
                      <a:gd name="T53" fmla="*/ 0 h 557"/>
                      <a:gd name="T54" fmla="*/ 384 w 682"/>
                      <a:gd name="T55" fmla="*/ 34 h 557"/>
                      <a:gd name="T56" fmla="*/ 443 w 682"/>
                      <a:gd name="T57" fmla="*/ 84 h 557"/>
                      <a:gd name="T58" fmla="*/ 497 w 682"/>
                      <a:gd name="T59" fmla="*/ 74 h 557"/>
                      <a:gd name="T60" fmla="*/ 529 w 682"/>
                      <a:gd name="T61" fmla="*/ 82 h 557"/>
                      <a:gd name="T62" fmla="*/ 559 w 682"/>
                      <a:gd name="T63" fmla="*/ 97 h 557"/>
                      <a:gd name="T64" fmla="*/ 572 w 682"/>
                      <a:gd name="T65" fmla="*/ 188 h 557"/>
                      <a:gd name="T66" fmla="*/ 572 w 682"/>
                      <a:gd name="T67" fmla="*/ 240 h 557"/>
                      <a:gd name="T68" fmla="*/ 599 w 682"/>
                      <a:gd name="T69" fmla="*/ 283 h 557"/>
                      <a:gd name="T70" fmla="*/ 645 w 682"/>
                      <a:gd name="T71" fmla="*/ 300 h 557"/>
                      <a:gd name="T72" fmla="*/ 680 w 682"/>
                      <a:gd name="T73" fmla="*/ 295 h 557"/>
                      <a:gd name="T74" fmla="*/ 664 w 682"/>
                      <a:gd name="T75" fmla="*/ 340 h 557"/>
                      <a:gd name="T76" fmla="*/ 599 w 682"/>
                      <a:gd name="T77" fmla="*/ 407 h 557"/>
                      <a:gd name="T78" fmla="*/ 548 w 682"/>
                      <a:gd name="T79" fmla="*/ 485 h 557"/>
                      <a:gd name="T80" fmla="*/ 556 w 682"/>
                      <a:gd name="T81" fmla="*/ 508 h 557"/>
                      <a:gd name="T82" fmla="*/ 435 w 682"/>
                      <a:gd name="T83" fmla="*/ 556 h 55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80" name="Freeform 100"/>
                  <p:cNvSpPr>
                    <a:spLocks/>
                  </p:cNvSpPr>
                  <p:nvPr/>
                </p:nvSpPr>
                <p:spPr bwMode="ltGray">
                  <a:xfrm>
                    <a:off x="3877" y="448"/>
                    <a:ext cx="163" cy="221"/>
                  </a:xfrm>
                  <a:custGeom>
                    <a:avLst/>
                    <a:gdLst>
                      <a:gd name="T0" fmla="*/ 243 w 257"/>
                      <a:gd name="T1" fmla="*/ 347 h 347"/>
                      <a:gd name="T2" fmla="*/ 233 w 257"/>
                      <a:gd name="T3" fmla="*/ 301 h 347"/>
                      <a:gd name="T4" fmla="*/ 217 w 257"/>
                      <a:gd name="T5" fmla="*/ 288 h 347"/>
                      <a:gd name="T6" fmla="*/ 215 w 257"/>
                      <a:gd name="T7" fmla="*/ 269 h 347"/>
                      <a:gd name="T8" fmla="*/ 209 w 257"/>
                      <a:gd name="T9" fmla="*/ 254 h 347"/>
                      <a:gd name="T10" fmla="*/ 209 w 257"/>
                      <a:gd name="T11" fmla="*/ 229 h 347"/>
                      <a:gd name="T12" fmla="*/ 207 w 257"/>
                      <a:gd name="T13" fmla="*/ 214 h 347"/>
                      <a:gd name="T14" fmla="*/ 228 w 257"/>
                      <a:gd name="T15" fmla="*/ 202 h 347"/>
                      <a:gd name="T16" fmla="*/ 257 w 257"/>
                      <a:gd name="T17" fmla="*/ 197 h 347"/>
                      <a:gd name="T18" fmla="*/ 257 w 257"/>
                      <a:gd name="T19" fmla="*/ 136 h 347"/>
                      <a:gd name="T20" fmla="*/ 54 w 257"/>
                      <a:gd name="T21" fmla="*/ 96 h 347"/>
                      <a:gd name="T22" fmla="*/ 32 w 257"/>
                      <a:gd name="T23" fmla="*/ 98 h 347"/>
                      <a:gd name="T24" fmla="*/ 16 w 257"/>
                      <a:gd name="T25" fmla="*/ 102 h 347"/>
                      <a:gd name="T26" fmla="*/ 0 w 257"/>
                      <a:gd name="T27" fmla="*/ 149 h 347"/>
                      <a:gd name="T28" fmla="*/ 93 w 257"/>
                      <a:gd name="T29" fmla="*/ 346 h 347"/>
                      <a:gd name="T30" fmla="*/ 243 w 257"/>
                      <a:gd name="T31" fmla="*/ 347 h 34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hlink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81" name="Freeform 101"/>
                  <p:cNvSpPr>
                    <a:spLocks/>
                  </p:cNvSpPr>
                  <p:nvPr/>
                </p:nvSpPr>
                <p:spPr bwMode="ltGray">
                  <a:xfrm>
                    <a:off x="4164" y="611"/>
                    <a:ext cx="7" cy="12"/>
                  </a:xfrm>
                  <a:custGeom>
                    <a:avLst/>
                    <a:gdLst>
                      <a:gd name="T0" fmla="*/ 7 w 19"/>
                      <a:gd name="T1" fmla="*/ 25 h 37"/>
                      <a:gd name="T2" fmla="*/ 19 w 19"/>
                      <a:gd name="T3" fmla="*/ 21 h 37"/>
                      <a:gd name="T4" fmla="*/ 7 w 19"/>
                      <a:gd name="T5" fmla="*/ 25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82" name="Freeform 102"/>
                  <p:cNvSpPr>
                    <a:spLocks/>
                  </p:cNvSpPr>
                  <p:nvPr/>
                </p:nvSpPr>
                <p:spPr bwMode="ltGray">
                  <a:xfrm>
                    <a:off x="4155" y="497"/>
                    <a:ext cx="9" cy="7"/>
                  </a:xfrm>
                  <a:custGeom>
                    <a:avLst/>
                    <a:gdLst>
                      <a:gd name="T0" fmla="*/ 12 w 22"/>
                      <a:gd name="T1" fmla="*/ 12 h 20"/>
                      <a:gd name="T2" fmla="*/ 16 w 22"/>
                      <a:gd name="T3" fmla="*/ 0 h 20"/>
                      <a:gd name="T4" fmla="*/ 20 w 22"/>
                      <a:gd name="T5" fmla="*/ 12 h 20"/>
                      <a:gd name="T6" fmla="*/ 8 w 22"/>
                      <a:gd name="T7" fmla="*/ 20 h 20"/>
                      <a:gd name="T8" fmla="*/ 12 w 22"/>
                      <a:gd name="T9" fmla="*/ 12 h 2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83" name="Freeform 103"/>
                  <p:cNvSpPr>
                    <a:spLocks/>
                  </p:cNvSpPr>
                  <p:nvPr/>
                </p:nvSpPr>
                <p:spPr bwMode="ltGray">
                  <a:xfrm>
                    <a:off x="3760" y="357"/>
                    <a:ext cx="25" cy="10"/>
                  </a:xfrm>
                  <a:custGeom>
                    <a:avLst/>
                    <a:gdLst>
                      <a:gd name="T0" fmla="*/ 24 w 57"/>
                      <a:gd name="T1" fmla="*/ 18 h 30"/>
                      <a:gd name="T2" fmla="*/ 32 w 57"/>
                      <a:gd name="T3" fmla="*/ 6 h 30"/>
                      <a:gd name="T4" fmla="*/ 36 w 57"/>
                      <a:gd name="T5" fmla="*/ 30 h 30"/>
                      <a:gd name="T6" fmla="*/ 24 w 57"/>
                      <a:gd name="T7" fmla="*/ 18 h 3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84" name="Freeform 104"/>
                  <p:cNvSpPr>
                    <a:spLocks/>
                  </p:cNvSpPr>
                  <p:nvPr/>
                </p:nvSpPr>
                <p:spPr bwMode="ltGray">
                  <a:xfrm>
                    <a:off x="4062" y="265"/>
                    <a:ext cx="295" cy="233"/>
                  </a:xfrm>
                  <a:custGeom>
                    <a:avLst/>
                    <a:gdLst>
                      <a:gd name="T0" fmla="*/ 473 w 693"/>
                      <a:gd name="T1" fmla="*/ 464 h 696"/>
                      <a:gd name="T2" fmla="*/ 393 w 693"/>
                      <a:gd name="T3" fmla="*/ 452 h 696"/>
                      <a:gd name="T4" fmla="*/ 325 w 693"/>
                      <a:gd name="T5" fmla="*/ 412 h 696"/>
                      <a:gd name="T6" fmla="*/ 265 w 693"/>
                      <a:gd name="T7" fmla="*/ 400 h 696"/>
                      <a:gd name="T8" fmla="*/ 237 w 693"/>
                      <a:gd name="T9" fmla="*/ 416 h 696"/>
                      <a:gd name="T10" fmla="*/ 261 w 693"/>
                      <a:gd name="T11" fmla="*/ 428 h 696"/>
                      <a:gd name="T12" fmla="*/ 293 w 693"/>
                      <a:gd name="T13" fmla="*/ 468 h 696"/>
                      <a:gd name="T14" fmla="*/ 321 w 693"/>
                      <a:gd name="T15" fmla="*/ 476 h 696"/>
                      <a:gd name="T16" fmla="*/ 333 w 693"/>
                      <a:gd name="T17" fmla="*/ 536 h 696"/>
                      <a:gd name="T18" fmla="*/ 313 w 693"/>
                      <a:gd name="T19" fmla="*/ 552 h 696"/>
                      <a:gd name="T20" fmla="*/ 261 w 693"/>
                      <a:gd name="T21" fmla="*/ 616 h 696"/>
                      <a:gd name="T22" fmla="*/ 225 w 693"/>
                      <a:gd name="T23" fmla="*/ 628 h 696"/>
                      <a:gd name="T24" fmla="*/ 97 w 693"/>
                      <a:gd name="T25" fmla="*/ 696 h 696"/>
                      <a:gd name="T26" fmla="*/ 77 w 693"/>
                      <a:gd name="T27" fmla="*/ 616 h 696"/>
                      <a:gd name="T28" fmla="*/ 45 w 693"/>
                      <a:gd name="T29" fmla="*/ 524 h 696"/>
                      <a:gd name="T30" fmla="*/ 33 w 693"/>
                      <a:gd name="T31" fmla="*/ 448 h 696"/>
                      <a:gd name="T32" fmla="*/ 53 w 693"/>
                      <a:gd name="T33" fmla="*/ 344 h 696"/>
                      <a:gd name="T34" fmla="*/ 17 w 693"/>
                      <a:gd name="T35" fmla="*/ 392 h 696"/>
                      <a:gd name="T36" fmla="*/ 81 w 693"/>
                      <a:gd name="T37" fmla="*/ 280 h 696"/>
                      <a:gd name="T38" fmla="*/ 113 w 693"/>
                      <a:gd name="T39" fmla="*/ 204 h 696"/>
                      <a:gd name="T40" fmla="*/ 37 w 693"/>
                      <a:gd name="T41" fmla="*/ 204 h 696"/>
                      <a:gd name="T42" fmla="*/ 1 w 693"/>
                      <a:gd name="T43" fmla="*/ 196 h 696"/>
                      <a:gd name="T44" fmla="*/ 25 w 693"/>
                      <a:gd name="T45" fmla="*/ 140 h 696"/>
                      <a:gd name="T46" fmla="*/ 97 w 693"/>
                      <a:gd name="T47" fmla="*/ 112 h 696"/>
                      <a:gd name="T48" fmla="*/ 221 w 693"/>
                      <a:gd name="T49" fmla="*/ 124 h 696"/>
                      <a:gd name="T50" fmla="*/ 229 w 693"/>
                      <a:gd name="T51" fmla="*/ 64 h 696"/>
                      <a:gd name="T52" fmla="*/ 261 w 693"/>
                      <a:gd name="T53" fmla="*/ 0 h 696"/>
                      <a:gd name="T54" fmla="*/ 357 w 693"/>
                      <a:gd name="T55" fmla="*/ 44 h 696"/>
                      <a:gd name="T56" fmla="*/ 329 w 693"/>
                      <a:gd name="T57" fmla="*/ 88 h 696"/>
                      <a:gd name="T58" fmla="*/ 301 w 693"/>
                      <a:gd name="T59" fmla="*/ 176 h 696"/>
                      <a:gd name="T60" fmla="*/ 361 w 693"/>
                      <a:gd name="T61" fmla="*/ 192 h 696"/>
                      <a:gd name="T62" fmla="*/ 373 w 693"/>
                      <a:gd name="T63" fmla="*/ 136 h 696"/>
                      <a:gd name="T64" fmla="*/ 417 w 693"/>
                      <a:gd name="T65" fmla="*/ 92 h 696"/>
                      <a:gd name="T66" fmla="*/ 497 w 693"/>
                      <a:gd name="T67" fmla="*/ 88 h 696"/>
                      <a:gd name="T68" fmla="*/ 529 w 693"/>
                      <a:gd name="T69" fmla="*/ 52 h 696"/>
                      <a:gd name="T70" fmla="*/ 541 w 693"/>
                      <a:gd name="T71" fmla="*/ 460 h 69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85" name="Freeform 105"/>
                  <p:cNvSpPr>
                    <a:spLocks/>
                  </p:cNvSpPr>
                  <p:nvPr/>
                </p:nvSpPr>
                <p:spPr bwMode="ltGray">
                  <a:xfrm>
                    <a:off x="3861" y="247"/>
                    <a:ext cx="591" cy="95"/>
                  </a:xfrm>
                  <a:custGeom>
                    <a:avLst/>
                    <a:gdLst>
                      <a:gd name="T0" fmla="*/ 825 w 931"/>
                      <a:gd name="T1" fmla="*/ 0 h 149"/>
                      <a:gd name="T2" fmla="*/ 143 w 931"/>
                      <a:gd name="T3" fmla="*/ 29 h 149"/>
                      <a:gd name="T4" fmla="*/ 91 w 931"/>
                      <a:gd name="T5" fmla="*/ 42 h 149"/>
                      <a:gd name="T6" fmla="*/ 62 w 931"/>
                      <a:gd name="T7" fmla="*/ 42 h 149"/>
                      <a:gd name="T8" fmla="*/ 22 w 931"/>
                      <a:gd name="T9" fmla="*/ 77 h 149"/>
                      <a:gd name="T10" fmla="*/ 0 w 931"/>
                      <a:gd name="T11" fmla="*/ 105 h 149"/>
                      <a:gd name="T12" fmla="*/ 59 w 931"/>
                      <a:gd name="T13" fmla="*/ 115 h 149"/>
                      <a:gd name="T14" fmla="*/ 97 w 931"/>
                      <a:gd name="T15" fmla="*/ 96 h 149"/>
                      <a:gd name="T16" fmla="*/ 108 w 931"/>
                      <a:gd name="T17" fmla="*/ 84 h 149"/>
                      <a:gd name="T18" fmla="*/ 167 w 931"/>
                      <a:gd name="T19" fmla="*/ 52 h 149"/>
                      <a:gd name="T20" fmla="*/ 215 w 931"/>
                      <a:gd name="T21" fmla="*/ 46 h 149"/>
                      <a:gd name="T22" fmla="*/ 237 w 931"/>
                      <a:gd name="T23" fmla="*/ 94 h 149"/>
                      <a:gd name="T24" fmla="*/ 188 w 931"/>
                      <a:gd name="T25" fmla="*/ 109 h 149"/>
                      <a:gd name="T26" fmla="*/ 231 w 931"/>
                      <a:gd name="T27" fmla="*/ 113 h 149"/>
                      <a:gd name="T28" fmla="*/ 250 w 931"/>
                      <a:gd name="T29" fmla="*/ 90 h 149"/>
                      <a:gd name="T30" fmla="*/ 266 w 931"/>
                      <a:gd name="T31" fmla="*/ 92 h 149"/>
                      <a:gd name="T32" fmla="*/ 253 w 931"/>
                      <a:gd name="T33" fmla="*/ 54 h 149"/>
                      <a:gd name="T34" fmla="*/ 266 w 931"/>
                      <a:gd name="T35" fmla="*/ 44 h 149"/>
                      <a:gd name="T36" fmla="*/ 277 w 931"/>
                      <a:gd name="T37" fmla="*/ 88 h 149"/>
                      <a:gd name="T38" fmla="*/ 266 w 931"/>
                      <a:gd name="T39" fmla="*/ 113 h 149"/>
                      <a:gd name="T40" fmla="*/ 296 w 931"/>
                      <a:gd name="T41" fmla="*/ 130 h 149"/>
                      <a:gd name="T42" fmla="*/ 299 w 931"/>
                      <a:gd name="T43" fmla="*/ 92 h 149"/>
                      <a:gd name="T44" fmla="*/ 331 w 931"/>
                      <a:gd name="T45" fmla="*/ 103 h 149"/>
                      <a:gd name="T46" fmla="*/ 382 w 931"/>
                      <a:gd name="T47" fmla="*/ 73 h 149"/>
                      <a:gd name="T48" fmla="*/ 409 w 931"/>
                      <a:gd name="T49" fmla="*/ 50 h 149"/>
                      <a:gd name="T50" fmla="*/ 439 w 931"/>
                      <a:gd name="T51" fmla="*/ 56 h 149"/>
                      <a:gd name="T52" fmla="*/ 455 w 931"/>
                      <a:gd name="T53" fmla="*/ 50 h 149"/>
                      <a:gd name="T54" fmla="*/ 431 w 931"/>
                      <a:gd name="T55" fmla="*/ 44 h 149"/>
                      <a:gd name="T56" fmla="*/ 474 w 931"/>
                      <a:gd name="T57" fmla="*/ 35 h 149"/>
                      <a:gd name="T58" fmla="*/ 544 w 931"/>
                      <a:gd name="T59" fmla="*/ 54 h 149"/>
                      <a:gd name="T60" fmla="*/ 581 w 931"/>
                      <a:gd name="T61" fmla="*/ 42 h 149"/>
                      <a:gd name="T62" fmla="*/ 584 w 931"/>
                      <a:gd name="T63" fmla="*/ 63 h 149"/>
                      <a:gd name="T64" fmla="*/ 568 w 931"/>
                      <a:gd name="T65" fmla="*/ 101 h 149"/>
                      <a:gd name="T66" fmla="*/ 611 w 931"/>
                      <a:gd name="T67" fmla="*/ 88 h 149"/>
                      <a:gd name="T68" fmla="*/ 624 w 931"/>
                      <a:gd name="T69" fmla="*/ 80 h 149"/>
                      <a:gd name="T70" fmla="*/ 648 w 931"/>
                      <a:gd name="T71" fmla="*/ 61 h 149"/>
                      <a:gd name="T72" fmla="*/ 794 w 931"/>
                      <a:gd name="T73" fmla="*/ 84 h 14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86" name="Freeform 106"/>
                  <p:cNvSpPr>
                    <a:spLocks/>
                  </p:cNvSpPr>
                  <p:nvPr/>
                </p:nvSpPr>
                <p:spPr bwMode="ltGray">
                  <a:xfrm>
                    <a:off x="3981" y="282"/>
                    <a:ext cx="13" cy="10"/>
                  </a:xfrm>
                  <a:custGeom>
                    <a:avLst/>
                    <a:gdLst>
                      <a:gd name="T0" fmla="*/ 3 w 31"/>
                      <a:gd name="T1" fmla="*/ 28 h 30"/>
                      <a:gd name="T2" fmla="*/ 31 w 31"/>
                      <a:gd name="T3" fmla="*/ 0 h 30"/>
                      <a:gd name="T4" fmla="*/ 19 w 31"/>
                      <a:gd name="T5" fmla="*/ 24 h 30"/>
                      <a:gd name="T6" fmla="*/ 3 w 31"/>
                      <a:gd name="T7" fmla="*/ 28 h 3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87" name="Freeform 107"/>
                  <p:cNvSpPr>
                    <a:spLocks/>
                  </p:cNvSpPr>
                  <p:nvPr/>
                </p:nvSpPr>
                <p:spPr bwMode="ltGray">
                  <a:xfrm>
                    <a:off x="3966" y="296"/>
                    <a:ext cx="19" cy="11"/>
                  </a:xfrm>
                  <a:custGeom>
                    <a:avLst/>
                    <a:gdLst>
                      <a:gd name="T0" fmla="*/ 6 w 44"/>
                      <a:gd name="T1" fmla="*/ 32 h 32"/>
                      <a:gd name="T2" fmla="*/ 22 w 44"/>
                      <a:gd name="T3" fmla="*/ 0 h 32"/>
                      <a:gd name="T4" fmla="*/ 38 w 44"/>
                      <a:gd name="T5" fmla="*/ 4 h 32"/>
                      <a:gd name="T6" fmla="*/ 6 w 44"/>
                      <a:gd name="T7" fmla="*/ 32 h 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88" name="Freeform 108"/>
                  <p:cNvSpPr>
                    <a:spLocks/>
                  </p:cNvSpPr>
                  <p:nvPr/>
                </p:nvSpPr>
                <p:spPr bwMode="ltGray">
                  <a:xfrm>
                    <a:off x="4028" y="337"/>
                    <a:ext cx="32" cy="6"/>
                  </a:xfrm>
                  <a:custGeom>
                    <a:avLst/>
                    <a:gdLst>
                      <a:gd name="T0" fmla="*/ 37 w 76"/>
                      <a:gd name="T1" fmla="*/ 18 h 18"/>
                      <a:gd name="T2" fmla="*/ 25 w 76"/>
                      <a:gd name="T3" fmla="*/ 2 h 18"/>
                      <a:gd name="T4" fmla="*/ 37 w 76"/>
                      <a:gd name="T5" fmla="*/ 18 h 1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89" name="Freeform 109"/>
                  <p:cNvSpPr>
                    <a:spLocks/>
                  </p:cNvSpPr>
                  <p:nvPr/>
                </p:nvSpPr>
                <p:spPr bwMode="ltGray">
                  <a:xfrm>
                    <a:off x="4083" y="336"/>
                    <a:ext cx="18" cy="15"/>
                  </a:xfrm>
                  <a:custGeom>
                    <a:avLst/>
                    <a:gdLst>
                      <a:gd name="T0" fmla="*/ 0 w 42"/>
                      <a:gd name="T1" fmla="*/ 21 h 44"/>
                      <a:gd name="T2" fmla="*/ 12 w 42"/>
                      <a:gd name="T3" fmla="*/ 9 h 44"/>
                      <a:gd name="T4" fmla="*/ 0 w 42"/>
                      <a:gd name="T5" fmla="*/ 21 h 4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590" name="Freeform 110"/>
                  <p:cNvSpPr>
                    <a:spLocks/>
                  </p:cNvSpPr>
                  <p:nvPr/>
                </p:nvSpPr>
                <p:spPr bwMode="ltGray">
                  <a:xfrm>
                    <a:off x="3936" y="295"/>
                    <a:ext cx="14" cy="10"/>
                  </a:xfrm>
                  <a:custGeom>
                    <a:avLst/>
                    <a:gdLst>
                      <a:gd name="T0" fmla="*/ 7 w 31"/>
                      <a:gd name="T1" fmla="*/ 22 h 30"/>
                      <a:gd name="T2" fmla="*/ 31 w 31"/>
                      <a:gd name="T3" fmla="*/ 10 h 30"/>
                      <a:gd name="T4" fmla="*/ 7 w 31"/>
                      <a:gd name="T5" fmla="*/ 22 h 3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</p:grpSp>
          </p:grpSp>
          <p:grpSp>
            <p:nvGrpSpPr>
              <p:cNvPr id="20591" name="Group 111"/>
              <p:cNvGrpSpPr>
                <a:grpSpLocks/>
              </p:cNvGrpSpPr>
              <p:nvPr/>
            </p:nvGrpSpPr>
            <p:grpSpPr bwMode="auto">
              <a:xfrm>
                <a:off x="798" y="111"/>
                <a:ext cx="4702" cy="418"/>
                <a:chOff x="798" y="255"/>
                <a:chExt cx="4702" cy="418"/>
              </a:xfrm>
            </p:grpSpPr>
            <p:sp>
              <p:nvSpPr>
                <p:cNvPr id="20592" name="Line 112"/>
                <p:cNvSpPr>
                  <a:spLocks noChangeShapeType="1"/>
                </p:cNvSpPr>
                <p:nvPr/>
              </p:nvSpPr>
              <p:spPr bwMode="white">
                <a:xfrm>
                  <a:off x="798" y="476"/>
                  <a:ext cx="470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593" name="Line 113"/>
                <p:cNvSpPr>
                  <a:spLocks noChangeShapeType="1"/>
                </p:cNvSpPr>
                <p:nvPr/>
              </p:nvSpPr>
              <p:spPr bwMode="white">
                <a:xfrm>
                  <a:off x="102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594" name="Line 114"/>
                <p:cNvSpPr>
                  <a:spLocks noChangeShapeType="1"/>
                </p:cNvSpPr>
                <p:nvPr/>
              </p:nvSpPr>
              <p:spPr bwMode="white">
                <a:xfrm>
                  <a:off x="125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595" name="Line 115"/>
                <p:cNvSpPr>
                  <a:spLocks noChangeShapeType="1"/>
                </p:cNvSpPr>
                <p:nvPr/>
              </p:nvSpPr>
              <p:spPr bwMode="white">
                <a:xfrm>
                  <a:off x="148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596" name="Line 116"/>
                <p:cNvSpPr>
                  <a:spLocks noChangeShapeType="1"/>
                </p:cNvSpPr>
                <p:nvPr/>
              </p:nvSpPr>
              <p:spPr bwMode="white">
                <a:xfrm>
                  <a:off x="171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597" name="Line 117"/>
                <p:cNvSpPr>
                  <a:spLocks noChangeShapeType="1"/>
                </p:cNvSpPr>
                <p:nvPr/>
              </p:nvSpPr>
              <p:spPr bwMode="white">
                <a:xfrm>
                  <a:off x="193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598" name="Line 118"/>
                <p:cNvSpPr>
                  <a:spLocks noChangeShapeType="1"/>
                </p:cNvSpPr>
                <p:nvPr/>
              </p:nvSpPr>
              <p:spPr bwMode="white">
                <a:xfrm>
                  <a:off x="216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599" name="Line 119"/>
                <p:cNvSpPr>
                  <a:spLocks noChangeShapeType="1"/>
                </p:cNvSpPr>
                <p:nvPr/>
              </p:nvSpPr>
              <p:spPr bwMode="white">
                <a:xfrm>
                  <a:off x="239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600" name="Line 120"/>
                <p:cNvSpPr>
                  <a:spLocks noChangeShapeType="1"/>
                </p:cNvSpPr>
                <p:nvPr/>
              </p:nvSpPr>
              <p:spPr bwMode="white">
                <a:xfrm>
                  <a:off x="262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601" name="Line 121"/>
                <p:cNvSpPr>
                  <a:spLocks noChangeShapeType="1"/>
                </p:cNvSpPr>
                <p:nvPr/>
              </p:nvSpPr>
              <p:spPr bwMode="white">
                <a:xfrm>
                  <a:off x="285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602" name="Line 122"/>
                <p:cNvSpPr>
                  <a:spLocks noChangeShapeType="1"/>
                </p:cNvSpPr>
                <p:nvPr/>
              </p:nvSpPr>
              <p:spPr bwMode="white">
                <a:xfrm>
                  <a:off x="307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603" name="Line 123"/>
                <p:cNvSpPr>
                  <a:spLocks noChangeShapeType="1"/>
                </p:cNvSpPr>
                <p:nvPr/>
              </p:nvSpPr>
              <p:spPr bwMode="white">
                <a:xfrm>
                  <a:off x="330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604" name="Line 124"/>
                <p:cNvSpPr>
                  <a:spLocks noChangeShapeType="1"/>
                </p:cNvSpPr>
                <p:nvPr/>
              </p:nvSpPr>
              <p:spPr bwMode="white">
                <a:xfrm>
                  <a:off x="353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605" name="Line 125"/>
                <p:cNvSpPr>
                  <a:spLocks noChangeShapeType="1"/>
                </p:cNvSpPr>
                <p:nvPr/>
              </p:nvSpPr>
              <p:spPr bwMode="white">
                <a:xfrm>
                  <a:off x="376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606" name="Line 126"/>
                <p:cNvSpPr>
                  <a:spLocks noChangeShapeType="1"/>
                </p:cNvSpPr>
                <p:nvPr/>
              </p:nvSpPr>
              <p:spPr bwMode="white">
                <a:xfrm>
                  <a:off x="399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607" name="Line 127"/>
                <p:cNvSpPr>
                  <a:spLocks noChangeShapeType="1"/>
                </p:cNvSpPr>
                <p:nvPr/>
              </p:nvSpPr>
              <p:spPr bwMode="white">
                <a:xfrm>
                  <a:off x="421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608" name="Line 128"/>
                <p:cNvSpPr>
                  <a:spLocks noChangeShapeType="1"/>
                </p:cNvSpPr>
                <p:nvPr/>
              </p:nvSpPr>
              <p:spPr bwMode="white">
                <a:xfrm>
                  <a:off x="444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609" name="Line 129"/>
                <p:cNvSpPr>
                  <a:spLocks noChangeShapeType="1"/>
                </p:cNvSpPr>
                <p:nvPr/>
              </p:nvSpPr>
              <p:spPr bwMode="white">
                <a:xfrm>
                  <a:off x="467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610" name="Line 130"/>
                <p:cNvSpPr>
                  <a:spLocks noChangeShapeType="1"/>
                </p:cNvSpPr>
                <p:nvPr/>
              </p:nvSpPr>
              <p:spPr bwMode="white">
                <a:xfrm>
                  <a:off x="490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611" name="Line 131"/>
                <p:cNvSpPr>
                  <a:spLocks noChangeShapeType="1"/>
                </p:cNvSpPr>
                <p:nvPr/>
              </p:nvSpPr>
              <p:spPr bwMode="white">
                <a:xfrm>
                  <a:off x="513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612" name="Line 132"/>
                <p:cNvSpPr>
                  <a:spLocks noChangeShapeType="1"/>
                </p:cNvSpPr>
                <p:nvPr/>
              </p:nvSpPr>
              <p:spPr bwMode="white">
                <a:xfrm>
                  <a:off x="535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20613" name="Group 133"/>
              <p:cNvGrpSpPr>
                <a:grpSpLocks/>
              </p:cNvGrpSpPr>
              <p:nvPr/>
            </p:nvGrpSpPr>
            <p:grpSpPr bwMode="auto">
              <a:xfrm>
                <a:off x="1208" y="109"/>
                <a:ext cx="3694" cy="423"/>
                <a:chOff x="1034" y="245"/>
                <a:chExt cx="3694" cy="423"/>
              </a:xfrm>
            </p:grpSpPr>
            <p:sp>
              <p:nvSpPr>
                <p:cNvPr id="20614" name="Line 134"/>
                <p:cNvSpPr>
                  <a:spLocks noChangeShapeType="1"/>
                </p:cNvSpPr>
                <p:nvPr/>
              </p:nvSpPr>
              <p:spPr bwMode="ltGray">
                <a:xfrm>
                  <a:off x="2676" y="246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615" name="Line 135"/>
                <p:cNvSpPr>
                  <a:spLocks noChangeShapeType="1"/>
                </p:cNvSpPr>
                <p:nvPr/>
              </p:nvSpPr>
              <p:spPr bwMode="ltGray">
                <a:xfrm>
                  <a:off x="2798" y="468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616" name="Line 136"/>
                <p:cNvSpPr>
                  <a:spLocks noChangeShapeType="1"/>
                </p:cNvSpPr>
                <p:nvPr/>
              </p:nvSpPr>
              <p:spPr bwMode="ltGray">
                <a:xfrm>
                  <a:off x="2904" y="486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617" name="Line 137"/>
                <p:cNvSpPr>
                  <a:spLocks noChangeShapeType="1"/>
                </p:cNvSpPr>
                <p:nvPr/>
              </p:nvSpPr>
              <p:spPr bwMode="ltGray">
                <a:xfrm>
                  <a:off x="3132" y="586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618" name="Line 138"/>
                <p:cNvSpPr>
                  <a:spLocks noChangeShapeType="1"/>
                </p:cNvSpPr>
                <p:nvPr/>
              </p:nvSpPr>
              <p:spPr bwMode="ltGray">
                <a:xfrm>
                  <a:off x="3816" y="358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619" name="Line 139"/>
                <p:cNvSpPr>
                  <a:spLocks noChangeShapeType="1"/>
                </p:cNvSpPr>
                <p:nvPr/>
              </p:nvSpPr>
              <p:spPr bwMode="ltGray">
                <a:xfrm>
                  <a:off x="3722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620" name="Line 140"/>
                <p:cNvSpPr>
                  <a:spLocks noChangeShapeType="1"/>
                </p:cNvSpPr>
                <p:nvPr/>
              </p:nvSpPr>
              <p:spPr bwMode="ltGray">
                <a:xfrm>
                  <a:off x="4044" y="372"/>
                  <a:ext cx="0" cy="29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621" name="Line 141"/>
                <p:cNvSpPr>
                  <a:spLocks noChangeShapeType="1"/>
                </p:cNvSpPr>
                <p:nvPr/>
              </p:nvSpPr>
              <p:spPr bwMode="ltGray">
                <a:xfrm flipV="1">
                  <a:off x="4046" y="248"/>
                  <a:ext cx="0" cy="5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622" name="Line 142"/>
                <p:cNvSpPr>
                  <a:spLocks noChangeShapeType="1"/>
                </p:cNvSpPr>
                <p:nvPr/>
              </p:nvSpPr>
              <p:spPr bwMode="ltGray">
                <a:xfrm flipV="1">
                  <a:off x="4272" y="246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623" name="Line 143"/>
                <p:cNvSpPr>
                  <a:spLocks noChangeShapeType="1"/>
                </p:cNvSpPr>
                <p:nvPr/>
              </p:nvSpPr>
              <p:spPr bwMode="ltGray">
                <a:xfrm flipH="1">
                  <a:off x="4422" y="468"/>
                  <a:ext cx="7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624" name="Line 144"/>
                <p:cNvSpPr>
                  <a:spLocks noChangeShapeType="1"/>
                </p:cNvSpPr>
                <p:nvPr/>
              </p:nvSpPr>
              <p:spPr bwMode="ltGray">
                <a:xfrm flipH="1">
                  <a:off x="4290" y="468"/>
                  <a:ext cx="6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625" name="Line 145"/>
                <p:cNvSpPr>
                  <a:spLocks noChangeShapeType="1"/>
                </p:cNvSpPr>
                <p:nvPr/>
              </p:nvSpPr>
              <p:spPr bwMode="ltGray">
                <a:xfrm flipV="1">
                  <a:off x="4500" y="246"/>
                  <a:ext cx="0" cy="27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626" name="Line 146"/>
                <p:cNvSpPr>
                  <a:spLocks noChangeShapeType="1"/>
                </p:cNvSpPr>
                <p:nvPr/>
              </p:nvSpPr>
              <p:spPr bwMode="ltGray">
                <a:xfrm>
                  <a:off x="4728" y="606"/>
                  <a:ext cx="0" cy="3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627" name="Line 147"/>
                <p:cNvSpPr>
                  <a:spLocks noChangeShapeType="1"/>
                </p:cNvSpPr>
                <p:nvPr/>
              </p:nvSpPr>
              <p:spPr bwMode="ltGray">
                <a:xfrm>
                  <a:off x="1992" y="250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628" name="Line 148"/>
                <p:cNvSpPr>
                  <a:spLocks noChangeShapeType="1"/>
                </p:cNvSpPr>
                <p:nvPr/>
              </p:nvSpPr>
              <p:spPr bwMode="ltGray">
                <a:xfrm>
                  <a:off x="1764" y="247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629" name="Line 149"/>
                <p:cNvSpPr>
                  <a:spLocks noChangeShapeType="1"/>
                </p:cNvSpPr>
                <p:nvPr/>
              </p:nvSpPr>
              <p:spPr bwMode="ltGray">
                <a:xfrm flipH="1">
                  <a:off x="1738" y="468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630" name="Line 150"/>
                <p:cNvSpPr>
                  <a:spLocks noChangeShapeType="1"/>
                </p:cNvSpPr>
                <p:nvPr/>
              </p:nvSpPr>
              <p:spPr bwMode="ltGray">
                <a:xfrm>
                  <a:off x="1604" y="468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631" name="Line 151"/>
                <p:cNvSpPr>
                  <a:spLocks noChangeShapeType="1"/>
                </p:cNvSpPr>
                <p:nvPr/>
              </p:nvSpPr>
              <p:spPr bwMode="ltGray">
                <a:xfrm flipH="1">
                  <a:off x="1404" y="468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632" name="Line 152"/>
                <p:cNvSpPr>
                  <a:spLocks noChangeShapeType="1"/>
                </p:cNvSpPr>
                <p:nvPr/>
              </p:nvSpPr>
              <p:spPr bwMode="ltGray">
                <a:xfrm>
                  <a:off x="1034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633" name="Line 153"/>
                <p:cNvSpPr>
                  <a:spLocks noChangeShapeType="1"/>
                </p:cNvSpPr>
                <p:nvPr/>
              </p:nvSpPr>
              <p:spPr bwMode="ltGray">
                <a:xfrm>
                  <a:off x="1306" y="370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634" name="Line 154"/>
                <p:cNvSpPr>
                  <a:spLocks noChangeShapeType="1"/>
                </p:cNvSpPr>
                <p:nvPr/>
              </p:nvSpPr>
              <p:spPr bwMode="ltGray">
                <a:xfrm>
                  <a:off x="1080" y="388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635" name="Line 155"/>
                <p:cNvSpPr>
                  <a:spLocks noChangeShapeType="1"/>
                </p:cNvSpPr>
                <p:nvPr/>
              </p:nvSpPr>
              <p:spPr bwMode="ltGray">
                <a:xfrm flipH="1" flipV="1">
                  <a:off x="1308" y="245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636" name="Line 156"/>
                <p:cNvSpPr>
                  <a:spLocks noChangeShapeType="1"/>
                </p:cNvSpPr>
                <p:nvPr/>
              </p:nvSpPr>
              <p:spPr bwMode="ltGray">
                <a:xfrm>
                  <a:off x="1536" y="31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637" name="Line 157"/>
                <p:cNvSpPr>
                  <a:spLocks noChangeShapeType="1"/>
                </p:cNvSpPr>
                <p:nvPr/>
              </p:nvSpPr>
              <p:spPr bwMode="ltGray">
                <a:xfrm flipV="1">
                  <a:off x="1536" y="247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638" name="Line 158"/>
                <p:cNvSpPr>
                  <a:spLocks noChangeShapeType="1"/>
                </p:cNvSpPr>
                <p:nvPr/>
              </p:nvSpPr>
              <p:spPr bwMode="ltGray">
                <a:xfrm>
                  <a:off x="4095" y="467"/>
                  <a:ext cx="8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pic>
          <p:nvPicPr>
            <p:cNvPr id="20639" name="Picture 159" descr="earth"/>
            <p:cNvPicPr>
              <a:picLocks noChangeAspect="1" noChangeArrowheads="1"/>
            </p:cNvPicPr>
            <p:nvPr userDrawn="1"/>
          </p:nvPicPr>
          <p:blipFill>
            <a:blip r:embed="rId14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" y="55"/>
              <a:ext cx="562" cy="5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 i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75000"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063" y="836613"/>
            <a:ext cx="7772400" cy="647700"/>
          </a:xfrm>
        </p:spPr>
        <p:txBody>
          <a:bodyPr/>
          <a:lstStyle/>
          <a:p>
            <a:r>
              <a:rPr lang="sv-SE" altLang="sv-SE" sz="4000" u="sng" smtClean="0"/>
              <a:t>Bakgrund</a:t>
            </a:r>
            <a:endParaRPr lang="sv-SE" altLang="sv-SE" sz="4000" u="sng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28775"/>
            <a:ext cx="8064500" cy="44640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v-SE" altLang="sv-SE" sz="1600" dirty="0" smtClean="0"/>
              <a:t>På årsstämman i mars 2016 fick styrelsen uppdraget att undersöka </a:t>
            </a:r>
            <a:br>
              <a:rPr lang="sv-SE" altLang="sv-SE" sz="1600" dirty="0" smtClean="0"/>
            </a:br>
            <a:r>
              <a:rPr lang="sv-SE" altLang="sv-SE" sz="1600" dirty="0" smtClean="0"/>
              <a:t/>
            </a:r>
            <a:br>
              <a:rPr lang="sv-SE" altLang="sv-SE" sz="1600" dirty="0" smtClean="0"/>
            </a:br>
            <a:r>
              <a:rPr lang="sv-SE" altLang="sv-SE" sz="1600" dirty="0" smtClean="0"/>
              <a:t>-- vad ett fibernät skulle kosta </a:t>
            </a:r>
            <a:br>
              <a:rPr lang="sv-SE" altLang="sv-SE" sz="1600" dirty="0" smtClean="0"/>
            </a:br>
            <a:r>
              <a:rPr lang="sv-SE" altLang="sv-SE" sz="1600" dirty="0" smtClean="0"/>
              <a:t>och</a:t>
            </a:r>
            <a:br>
              <a:rPr lang="sv-SE" altLang="sv-SE" sz="1600" dirty="0" smtClean="0"/>
            </a:br>
            <a:r>
              <a:rPr lang="sv-SE" altLang="sv-SE" sz="1600" dirty="0" smtClean="0"/>
              <a:t>-- om medlemmarna är intresserade</a:t>
            </a:r>
            <a:br>
              <a:rPr lang="sv-SE" altLang="sv-SE" sz="1600" dirty="0" smtClean="0"/>
            </a:br>
            <a:endParaRPr lang="sv-SE" altLang="sv-SE" sz="1600" dirty="0" smtClean="0"/>
          </a:p>
          <a:p>
            <a:pPr>
              <a:lnSpc>
                <a:spcPct val="80000"/>
              </a:lnSpc>
            </a:pPr>
            <a:r>
              <a:rPr lang="sv-SE" altLang="sv-SE" sz="1600" dirty="0" smtClean="0"/>
              <a:t>Det blev ett utskick med frågan</a:t>
            </a:r>
            <a:br>
              <a:rPr lang="sv-SE" altLang="sv-SE" sz="1600" dirty="0" smtClean="0"/>
            </a:br>
            <a:r>
              <a:rPr lang="sv-SE" altLang="sv-SE" sz="1600" dirty="0" smtClean="0"/>
              <a:t/>
            </a:r>
            <a:br>
              <a:rPr lang="sv-SE" altLang="sv-SE" sz="1600" dirty="0" smtClean="0"/>
            </a:br>
            <a:r>
              <a:rPr lang="sv-SE" altLang="sv-SE" sz="1600" dirty="0" smtClean="0"/>
              <a:t>-- Är ni intresserade av att få ett fibernät?</a:t>
            </a:r>
            <a:br>
              <a:rPr lang="sv-SE" altLang="sv-SE" sz="1600" dirty="0" smtClean="0"/>
            </a:br>
            <a:endParaRPr lang="sv-SE" altLang="sv-SE" sz="1600" dirty="0" smtClean="0"/>
          </a:p>
          <a:p>
            <a:pPr>
              <a:lnSpc>
                <a:spcPct val="80000"/>
              </a:lnSpc>
            </a:pPr>
            <a:r>
              <a:rPr lang="sv-SE" altLang="sv-SE" sz="1600" dirty="0" smtClean="0"/>
              <a:t>Resultatet blev att</a:t>
            </a:r>
            <a:br>
              <a:rPr lang="sv-SE" altLang="sv-SE" sz="1600" dirty="0" smtClean="0"/>
            </a:br>
            <a:r>
              <a:rPr lang="sv-SE" altLang="sv-SE" sz="1600" dirty="0" smtClean="0"/>
              <a:t/>
            </a:r>
            <a:br>
              <a:rPr lang="sv-SE" altLang="sv-SE" sz="1600" dirty="0" smtClean="0"/>
            </a:br>
            <a:r>
              <a:rPr lang="sv-SE" altLang="sv-SE" sz="1600" dirty="0" smtClean="0"/>
              <a:t>--58 hus svarade ”JA” = intresserade, 75%</a:t>
            </a:r>
            <a:br>
              <a:rPr lang="sv-SE" altLang="sv-SE" sz="1600" dirty="0" smtClean="0"/>
            </a:br>
            <a:r>
              <a:rPr lang="sv-SE" altLang="sv-SE" sz="1600" dirty="0" smtClean="0"/>
              <a:t>--  3 hus             ”NEJ”</a:t>
            </a:r>
            <a:br>
              <a:rPr lang="sv-SE" altLang="sv-SE" sz="1600" dirty="0" smtClean="0"/>
            </a:br>
            <a:r>
              <a:rPr lang="sv-SE" altLang="sv-SE" sz="1600" dirty="0" smtClean="0"/>
              <a:t>--16 hus              -----</a:t>
            </a:r>
          </a:p>
          <a:p>
            <a:pPr>
              <a:lnSpc>
                <a:spcPct val="80000"/>
              </a:lnSpc>
            </a:pPr>
            <a:endParaRPr lang="sv-SE" altLang="sv-SE" sz="1600" dirty="0" smtClean="0"/>
          </a:p>
          <a:p>
            <a:pPr>
              <a:lnSpc>
                <a:spcPct val="80000"/>
              </a:lnSpc>
            </a:pPr>
            <a:r>
              <a:rPr lang="sv-SE" altLang="sv-SE" sz="1600" dirty="0" smtClean="0"/>
              <a:t>Styrelsen har tolkat detta som att det finns ett stort intresse för fiber</a:t>
            </a:r>
            <a:br>
              <a:rPr lang="sv-SE" altLang="sv-SE" sz="1600" dirty="0" smtClean="0"/>
            </a:br>
            <a:r>
              <a:rPr lang="sv-SE" altLang="sv-SE" sz="1600" dirty="0" smtClean="0"/>
              <a:t>och vi har därmed drivit ärendet vidare</a:t>
            </a:r>
          </a:p>
          <a:p>
            <a:pPr>
              <a:lnSpc>
                <a:spcPct val="80000"/>
              </a:lnSpc>
            </a:pPr>
            <a:endParaRPr lang="sv-SE" altLang="sv-SE" sz="1600" dirty="0"/>
          </a:p>
        </p:txBody>
      </p:sp>
      <p:sp>
        <p:nvSpPr>
          <p:cNvPr id="43012" name="Footer Placeholder 4"/>
          <p:cNvSpPr txBox="1">
            <a:spLocks noGrp="1"/>
          </p:cNvSpPr>
          <p:nvPr/>
        </p:nvSpPr>
        <p:spPr bwMode="auto">
          <a:xfrm>
            <a:off x="2267744" y="6245225"/>
            <a:ext cx="3752056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sv-SE" altLang="sv-SE" sz="1400" dirty="0"/>
              <a:t>Samfälligheten Nattsländan</a:t>
            </a:r>
            <a:r>
              <a:rPr lang="sv-SE" altLang="sv-SE" sz="1400" dirty="0" smtClean="0"/>
              <a:t>,</a:t>
            </a:r>
            <a:br>
              <a:rPr lang="sv-SE" altLang="sv-SE" sz="1400" dirty="0" smtClean="0"/>
            </a:br>
            <a:r>
              <a:rPr lang="sv-SE" altLang="sv-SE" sz="1400" dirty="0" smtClean="0"/>
              <a:t>extra föreningsstämma 2016-09-14</a:t>
            </a:r>
            <a:endParaRPr lang="sv-SE" altLang="sv-SE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99877" y="692696"/>
            <a:ext cx="7550150" cy="1006673"/>
          </a:xfrm>
        </p:spPr>
        <p:txBody>
          <a:bodyPr/>
          <a:lstStyle/>
          <a:p>
            <a:r>
              <a:rPr lang="sv-SE" altLang="sv-SE" sz="4000" u="sng" dirty="0" smtClean="0"/>
              <a:t>Leverantörer</a:t>
            </a:r>
            <a:endParaRPr lang="sv-SE" altLang="sv-SE" sz="4000" u="sng" dirty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99369"/>
            <a:ext cx="8207375" cy="4545857"/>
          </a:xfrm>
        </p:spPr>
        <p:txBody>
          <a:bodyPr/>
          <a:lstStyle/>
          <a:p>
            <a:r>
              <a:rPr lang="sv-SE" altLang="sv-SE" sz="1800" dirty="0" smtClean="0"/>
              <a:t>Vi har varit i kontakt med 3st leverantörer</a:t>
            </a:r>
            <a:br>
              <a:rPr lang="sv-SE" altLang="sv-SE" sz="1800" dirty="0" smtClean="0"/>
            </a:br>
            <a:r>
              <a:rPr lang="sv-SE" altLang="sv-SE" sz="1800" dirty="0" smtClean="0"/>
              <a:t>   De</a:t>
            </a:r>
            <a:r>
              <a:rPr lang="sv-SE" altLang="sv-SE" sz="1600" dirty="0" smtClean="0"/>
              <a:t> föreslår alla samma dragning av fibern</a:t>
            </a:r>
            <a:r>
              <a:rPr lang="sv-SE" altLang="sv-SE" sz="1800" dirty="0" smtClean="0"/>
              <a:t/>
            </a:r>
            <a:br>
              <a:rPr lang="sv-SE" altLang="sv-SE" sz="1800" dirty="0" smtClean="0"/>
            </a:br>
            <a:r>
              <a:rPr lang="sv-SE" altLang="sv-SE" sz="1800" dirty="0" smtClean="0"/>
              <a:t>	</a:t>
            </a:r>
            <a:r>
              <a:rPr lang="sv-SE" altLang="sv-SE" sz="1400" dirty="0" smtClean="0"/>
              <a:t>--Yngves/</a:t>
            </a:r>
            <a:r>
              <a:rPr lang="sv-SE" altLang="sv-SE" sz="1400" dirty="0" err="1" smtClean="0"/>
              <a:t>Dialect</a:t>
            </a:r>
            <a:r>
              <a:rPr lang="sv-SE" altLang="sv-SE" sz="1400" dirty="0" smtClean="0"/>
              <a:t> i Vänersborg</a:t>
            </a:r>
            <a:br>
              <a:rPr lang="sv-SE" altLang="sv-SE" sz="1400" dirty="0" smtClean="0"/>
            </a:br>
            <a:r>
              <a:rPr lang="sv-SE" altLang="sv-SE" sz="1400" dirty="0" smtClean="0"/>
              <a:t>	--</a:t>
            </a:r>
            <a:r>
              <a:rPr lang="sv-SE" altLang="sv-SE" sz="1400" dirty="0" err="1" smtClean="0"/>
              <a:t>Relacom</a:t>
            </a:r>
            <a:r>
              <a:rPr lang="sv-SE" altLang="sv-SE" sz="1400" dirty="0" smtClean="0"/>
              <a:t> i Trollhättan</a:t>
            </a:r>
            <a:br>
              <a:rPr lang="sv-SE" altLang="sv-SE" sz="1400" dirty="0" smtClean="0"/>
            </a:br>
            <a:r>
              <a:rPr lang="sv-SE" altLang="sv-SE" sz="1400" dirty="0" smtClean="0"/>
              <a:t>	--</a:t>
            </a:r>
            <a:r>
              <a:rPr lang="sv-SE" altLang="sv-SE" sz="1400" dirty="0" err="1" smtClean="0"/>
              <a:t>Assemblin</a:t>
            </a:r>
            <a:r>
              <a:rPr lang="sv-SE" altLang="sv-SE" sz="1400" dirty="0" smtClean="0"/>
              <a:t> i Trollhättan</a:t>
            </a:r>
            <a:br>
              <a:rPr lang="sv-SE" altLang="sv-SE" sz="1400" dirty="0" smtClean="0"/>
            </a:br>
            <a:endParaRPr lang="sv-SE" altLang="sv-SE" sz="1400" dirty="0" smtClean="0"/>
          </a:p>
          <a:p>
            <a:r>
              <a:rPr lang="sv-SE" altLang="sv-SE" sz="1800" dirty="0" smtClean="0"/>
              <a:t>Yngves/</a:t>
            </a:r>
            <a:r>
              <a:rPr lang="sv-SE" altLang="sv-SE" sz="1800" dirty="0" err="1" smtClean="0"/>
              <a:t>Dialect</a:t>
            </a:r>
            <a:r>
              <a:rPr lang="sv-SE" altLang="sv-SE" sz="1800" dirty="0" smtClean="0"/>
              <a:t> har gett oss en </a:t>
            </a:r>
            <a:r>
              <a:rPr lang="sv-SE" altLang="sv-SE" sz="1800" dirty="0" err="1" smtClean="0"/>
              <a:t>prel</a:t>
            </a:r>
            <a:r>
              <a:rPr lang="sv-SE" altLang="sv-SE" sz="1800" dirty="0" smtClean="0"/>
              <a:t> offert</a:t>
            </a:r>
            <a:br>
              <a:rPr lang="sv-SE" altLang="sv-SE" sz="1800" dirty="0" smtClean="0"/>
            </a:br>
            <a:r>
              <a:rPr lang="sv-SE" altLang="sv-SE" sz="1800" dirty="0" smtClean="0"/>
              <a:t>	</a:t>
            </a:r>
            <a:r>
              <a:rPr lang="sv-SE" altLang="sv-SE" sz="1400" dirty="0" smtClean="0"/>
              <a:t>--Dom har dragit </a:t>
            </a:r>
            <a:r>
              <a:rPr lang="sv-SE" altLang="sv-SE" sz="1400" smtClean="0"/>
              <a:t>och underhåller vårt </a:t>
            </a:r>
            <a:r>
              <a:rPr lang="sv-SE" altLang="sv-SE" sz="1400" dirty="0" smtClean="0"/>
              <a:t>nuvarande </a:t>
            </a:r>
            <a:r>
              <a:rPr lang="sv-SE" altLang="sv-SE" sz="1400" dirty="0" err="1" smtClean="0"/>
              <a:t>ComHem</a:t>
            </a:r>
            <a:r>
              <a:rPr lang="sv-SE" altLang="sv-SE" sz="1400" dirty="0" smtClean="0"/>
              <a:t> nät</a:t>
            </a:r>
            <a:br>
              <a:rPr lang="sv-SE" altLang="sv-SE" sz="1400" dirty="0" smtClean="0"/>
            </a:br>
            <a:r>
              <a:rPr lang="sv-SE" altLang="sv-SE" sz="1400" dirty="0" smtClean="0"/>
              <a:t>	--Dom har butik i Vänersborg</a:t>
            </a:r>
            <a:br>
              <a:rPr lang="sv-SE" altLang="sv-SE" sz="1400" dirty="0" smtClean="0"/>
            </a:br>
            <a:r>
              <a:rPr lang="sv-SE" altLang="sv-SE" sz="1400" dirty="0" smtClean="0"/>
              <a:t>	--Bäcksländan har köpt sitt fibernät härifrån</a:t>
            </a:r>
            <a:br>
              <a:rPr lang="sv-SE" altLang="sv-SE" sz="1400" dirty="0" smtClean="0"/>
            </a:br>
            <a:endParaRPr lang="sv-SE" altLang="sv-SE" sz="1400" dirty="0" smtClean="0"/>
          </a:p>
          <a:p>
            <a:r>
              <a:rPr lang="sv-SE" altLang="sv-SE" sz="1800" dirty="0" err="1" smtClean="0"/>
              <a:t>Relacom</a:t>
            </a:r>
            <a:r>
              <a:rPr lang="sv-SE" altLang="sv-SE" sz="1800" dirty="0" smtClean="0"/>
              <a:t> har inte själva resurser för att dra vårt nät</a:t>
            </a:r>
            <a:br>
              <a:rPr lang="sv-SE" altLang="sv-SE" sz="1800" dirty="0" smtClean="0"/>
            </a:br>
            <a:r>
              <a:rPr lang="sv-SE" altLang="sv-SE" sz="1800" dirty="0" smtClean="0"/>
              <a:t>	</a:t>
            </a:r>
            <a:r>
              <a:rPr lang="sv-SE" altLang="sv-SE" sz="1400" dirty="0" smtClean="0"/>
              <a:t>--Dom anlitar en underleverantör, </a:t>
            </a:r>
            <a:r>
              <a:rPr lang="sv-SE" altLang="sv-SE" sz="1400" dirty="0" err="1" smtClean="0"/>
              <a:t>Mecuro</a:t>
            </a:r>
            <a:r>
              <a:rPr lang="sv-SE" altLang="sv-SE" sz="1400" dirty="0" smtClean="0"/>
              <a:t> från Göteborg</a:t>
            </a:r>
            <a:br>
              <a:rPr lang="sv-SE" altLang="sv-SE" sz="1400" dirty="0" smtClean="0"/>
            </a:br>
            <a:endParaRPr lang="sv-SE" altLang="sv-SE" sz="1400" dirty="0" smtClean="0"/>
          </a:p>
          <a:p>
            <a:r>
              <a:rPr lang="sv-SE" altLang="sv-SE" sz="1800" dirty="0" err="1" smtClean="0"/>
              <a:t>Assemblin</a:t>
            </a:r>
            <a:r>
              <a:rPr lang="sv-SE" altLang="sv-SE" sz="1800" dirty="0" smtClean="0"/>
              <a:t> är </a:t>
            </a:r>
            <a:r>
              <a:rPr lang="sv-SE" altLang="sv-SE" sz="1800" dirty="0" err="1" smtClean="0"/>
              <a:t>fd</a:t>
            </a:r>
            <a:r>
              <a:rPr lang="sv-SE" altLang="sv-SE" sz="1800" dirty="0" smtClean="0"/>
              <a:t> </a:t>
            </a:r>
            <a:r>
              <a:rPr lang="sv-SE" altLang="sv-SE" sz="1800" dirty="0" err="1" smtClean="0"/>
              <a:t>Imtech</a:t>
            </a:r>
            <a:r>
              <a:rPr lang="sv-SE" altLang="sv-SE" sz="1800" dirty="0" smtClean="0"/>
              <a:t/>
            </a:r>
            <a:br>
              <a:rPr lang="sv-SE" altLang="sv-SE" sz="1800" dirty="0" smtClean="0"/>
            </a:br>
            <a:r>
              <a:rPr lang="sv-SE" altLang="sv-SE" sz="1800" dirty="0" smtClean="0"/>
              <a:t>	</a:t>
            </a:r>
            <a:r>
              <a:rPr lang="sv-SE" altLang="sv-SE" sz="1400" dirty="0" smtClean="0"/>
              <a:t>--Vi har goda kontakter med dem</a:t>
            </a:r>
            <a:br>
              <a:rPr lang="sv-SE" altLang="sv-SE" sz="1400" dirty="0" smtClean="0"/>
            </a:br>
            <a:r>
              <a:rPr lang="sv-SE" altLang="sv-SE" sz="1400" dirty="0" smtClean="0"/>
              <a:t>	--Dom har breda resurser</a:t>
            </a:r>
            <a:r>
              <a:rPr lang="sv-SE" altLang="sv-SE" sz="2000" dirty="0" smtClean="0"/>
              <a:t/>
            </a:r>
            <a:br>
              <a:rPr lang="sv-SE" altLang="sv-SE" sz="2000" dirty="0" smtClean="0"/>
            </a:br>
            <a:endParaRPr lang="sv-SE" altLang="sv-SE" sz="2000" dirty="0" smtClean="0"/>
          </a:p>
          <a:p>
            <a:pPr marL="0" indent="0">
              <a:buNone/>
            </a:pPr>
            <a:r>
              <a:rPr lang="sv-SE" altLang="sv-SE" sz="2400" dirty="0"/>
              <a:t/>
            </a:r>
            <a:br>
              <a:rPr lang="sv-SE" altLang="sv-SE" sz="2400" dirty="0"/>
            </a:br>
            <a:endParaRPr lang="sv-SE" altLang="sv-SE" sz="2400" dirty="0"/>
          </a:p>
        </p:txBody>
      </p:sp>
      <p:sp>
        <p:nvSpPr>
          <p:cNvPr id="72708" name="Footer Placeholder 4"/>
          <p:cNvSpPr txBox="1">
            <a:spLocks noGrp="1"/>
          </p:cNvSpPr>
          <p:nvPr/>
        </p:nvSpPr>
        <p:spPr bwMode="auto">
          <a:xfrm>
            <a:off x="2875992" y="6245225"/>
            <a:ext cx="3392016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sv-SE" altLang="sv-SE" sz="1400" dirty="0"/>
              <a:t>Samfälligheten Nattsländan,</a:t>
            </a:r>
            <a:br>
              <a:rPr lang="sv-SE" altLang="sv-SE" sz="1400" dirty="0"/>
            </a:br>
            <a:r>
              <a:rPr lang="sv-SE" altLang="sv-SE" sz="1400" dirty="0"/>
              <a:t>extra föreningsstämma 2016-09-14</a:t>
            </a:r>
          </a:p>
        </p:txBody>
      </p:sp>
    </p:spTree>
    <p:extLst>
      <p:ext uri="{BB962C8B-B14F-4D97-AF65-F5344CB8AC3E}">
        <p14:creationId xmlns:p14="http://schemas.microsoft.com/office/powerpoint/2010/main" val="381205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99877" y="692696"/>
            <a:ext cx="7550150" cy="1006673"/>
          </a:xfrm>
        </p:spPr>
        <p:txBody>
          <a:bodyPr/>
          <a:lstStyle/>
          <a:p>
            <a:r>
              <a:rPr lang="sv-SE" altLang="sv-SE" sz="4000" u="sng" dirty="0" smtClean="0"/>
              <a:t>Alternativa lösningar</a:t>
            </a:r>
            <a:endParaRPr lang="sv-SE" altLang="sv-SE" sz="4000" u="sng" dirty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99369"/>
            <a:ext cx="8207375" cy="4545857"/>
          </a:xfrm>
        </p:spPr>
        <p:txBody>
          <a:bodyPr/>
          <a:lstStyle/>
          <a:p>
            <a:pPr marL="0" indent="0">
              <a:buNone/>
            </a:pPr>
            <a:r>
              <a:rPr lang="sv-SE" altLang="sv-SE" sz="2000" dirty="0" smtClean="0"/>
              <a:t>1.  Alla 77 husen får fiber indragen såsom föreslagits i utskicket</a:t>
            </a:r>
            <a:br>
              <a:rPr lang="sv-SE" altLang="sv-SE" sz="2000" dirty="0" smtClean="0"/>
            </a:br>
            <a:r>
              <a:rPr lang="sv-SE" altLang="sv-SE" sz="2000" dirty="0" smtClean="0"/>
              <a:t>	</a:t>
            </a:r>
            <a:br>
              <a:rPr lang="sv-SE" altLang="sv-SE" sz="2000" dirty="0" smtClean="0"/>
            </a:br>
            <a:r>
              <a:rPr lang="sv-SE" altLang="sv-SE" sz="2000" dirty="0" smtClean="0"/>
              <a:t>	</a:t>
            </a:r>
            <a:r>
              <a:rPr lang="sv-SE" altLang="sv-SE" sz="1600" dirty="0" smtClean="0"/>
              <a:t>Troligen kan inte alla hus ordna lån själva</a:t>
            </a:r>
            <a:br>
              <a:rPr lang="sv-SE" altLang="sv-SE" sz="1600" dirty="0" smtClean="0"/>
            </a:br>
            <a:r>
              <a:rPr lang="sv-SE" altLang="sv-SE" sz="1600" dirty="0" smtClean="0"/>
              <a:t>	Föreningen kan inte ”tvinga” husägarna att ta lån</a:t>
            </a:r>
            <a:br>
              <a:rPr lang="sv-SE" altLang="sv-SE" sz="1600" dirty="0" smtClean="0"/>
            </a:br>
            <a:r>
              <a:rPr lang="sv-SE" altLang="sv-SE" sz="1600" dirty="0" smtClean="0"/>
              <a:t/>
            </a:r>
            <a:br>
              <a:rPr lang="sv-SE" altLang="sv-SE" sz="1600" dirty="0" smtClean="0"/>
            </a:br>
            <a:r>
              <a:rPr lang="sv-SE" altLang="sv-SE" sz="1600" dirty="0" smtClean="0"/>
              <a:t>	Då blir lösningen att föreningen tar ett speciellt lån</a:t>
            </a:r>
            <a:br>
              <a:rPr lang="sv-SE" altLang="sv-SE" sz="1600" dirty="0" smtClean="0"/>
            </a:br>
            <a:r>
              <a:rPr lang="sv-SE" altLang="sv-SE" sz="1600" dirty="0" smtClean="0"/>
              <a:t>	Detta lån betalas genom höjd kvartalsavgift</a:t>
            </a:r>
            <a:br>
              <a:rPr lang="sv-SE" altLang="sv-SE" sz="1600" dirty="0" smtClean="0"/>
            </a:br>
            <a:r>
              <a:rPr lang="sv-SE" altLang="sv-SE" sz="1600" dirty="0" smtClean="0"/>
              <a:t>	Kostnaden blir då ca +300 kr/kvartal och hus</a:t>
            </a:r>
            <a:br>
              <a:rPr lang="sv-SE" altLang="sv-SE" sz="1600" dirty="0" smtClean="0"/>
            </a:br>
            <a:r>
              <a:rPr lang="sv-SE" altLang="sv-SE" sz="1600" dirty="0" smtClean="0"/>
              <a:t>	Då antas 10 år, men kortare tid blir lägre ränta</a:t>
            </a:r>
            <a:br>
              <a:rPr lang="sv-SE" altLang="sv-SE" sz="1600" dirty="0" smtClean="0"/>
            </a:br>
            <a:r>
              <a:rPr lang="sv-SE" altLang="sv-SE" sz="1600" dirty="0" smtClean="0"/>
              <a:t/>
            </a:r>
            <a:br>
              <a:rPr lang="sv-SE" altLang="sv-SE" sz="1600" dirty="0" smtClean="0"/>
            </a:br>
            <a:r>
              <a:rPr lang="sv-SE" altLang="sv-SE" sz="1600" dirty="0" smtClean="0"/>
              <a:t>	Möjlighet finns att stänga av det </a:t>
            </a:r>
            <a:r>
              <a:rPr lang="sv-SE" altLang="sv-SE" sz="1600" dirty="0" err="1" smtClean="0"/>
              <a:t>nuv</a:t>
            </a:r>
            <a:r>
              <a:rPr lang="sv-SE" altLang="sv-SE" sz="1600" dirty="0" smtClean="0"/>
              <a:t> </a:t>
            </a:r>
            <a:r>
              <a:rPr lang="sv-SE" altLang="sv-SE" sz="1600" dirty="0" err="1" smtClean="0"/>
              <a:t>ComHem</a:t>
            </a:r>
            <a:r>
              <a:rPr lang="sv-SE" altLang="sv-SE" sz="1600" dirty="0" smtClean="0"/>
              <a:t> nätet</a:t>
            </a:r>
            <a:br>
              <a:rPr lang="sv-SE" altLang="sv-SE" sz="1600" dirty="0" smtClean="0"/>
            </a:br>
            <a:r>
              <a:rPr lang="sv-SE" altLang="sv-SE" sz="1600" dirty="0" smtClean="0"/>
              <a:t>	Centralantenn finns ju via fibernätet</a:t>
            </a:r>
            <a:br>
              <a:rPr lang="sv-SE" altLang="sv-SE" sz="1600" dirty="0" smtClean="0"/>
            </a:br>
            <a:r>
              <a:rPr lang="sv-SE" altLang="sv-SE" sz="1600" dirty="0" smtClean="0"/>
              <a:t>	</a:t>
            </a:r>
            <a:r>
              <a:rPr lang="sv-SE" altLang="sv-SE" sz="1600" dirty="0" err="1" smtClean="0"/>
              <a:t>Comhem</a:t>
            </a:r>
            <a:r>
              <a:rPr lang="sv-SE" altLang="sv-SE" sz="1600" dirty="0" smtClean="0"/>
              <a:t> nätet bedöms kunna hålla i 5 – 10 år</a:t>
            </a:r>
            <a:br>
              <a:rPr lang="sv-SE" altLang="sv-SE" sz="1600" dirty="0" smtClean="0"/>
            </a:br>
            <a:r>
              <a:rPr lang="sv-SE" altLang="sv-SE" sz="1600" dirty="0" smtClean="0"/>
              <a:t>	Det kostar 300 kr/kvartal och hus</a:t>
            </a:r>
            <a:br>
              <a:rPr lang="sv-SE" altLang="sv-SE" sz="1600" dirty="0" smtClean="0"/>
            </a:br>
            <a:r>
              <a:rPr lang="sv-SE" altLang="sv-SE" sz="1600" dirty="0" smtClean="0"/>
              <a:t>	</a:t>
            </a:r>
            <a:r>
              <a:rPr lang="sv-SE" altLang="sv-SE" sz="1600" b="1" dirty="0" smtClean="0"/>
              <a:t>Positivt!</a:t>
            </a:r>
            <a:br>
              <a:rPr lang="sv-SE" altLang="sv-SE" sz="1600" b="1" dirty="0" smtClean="0"/>
            </a:br>
            <a:endParaRPr lang="sv-SE" altLang="sv-SE" sz="1600" b="1" dirty="0" smtClean="0"/>
          </a:p>
          <a:p>
            <a:pPr marL="0" indent="0">
              <a:buNone/>
            </a:pPr>
            <a:r>
              <a:rPr lang="sv-SE" altLang="sv-SE" sz="2400" dirty="0"/>
              <a:t/>
            </a:r>
            <a:br>
              <a:rPr lang="sv-SE" altLang="sv-SE" sz="2400" dirty="0"/>
            </a:br>
            <a:endParaRPr lang="sv-SE" altLang="sv-SE" sz="2400" dirty="0"/>
          </a:p>
        </p:txBody>
      </p:sp>
      <p:sp>
        <p:nvSpPr>
          <p:cNvPr id="72708" name="Footer Placeholder 4"/>
          <p:cNvSpPr txBox="1">
            <a:spLocks noGrp="1"/>
          </p:cNvSpPr>
          <p:nvPr/>
        </p:nvSpPr>
        <p:spPr bwMode="auto">
          <a:xfrm>
            <a:off x="2875992" y="6245225"/>
            <a:ext cx="3392016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sv-SE" altLang="sv-SE" sz="1400" dirty="0"/>
              <a:t>Samfälligheten Nattsländan,</a:t>
            </a:r>
            <a:br>
              <a:rPr lang="sv-SE" altLang="sv-SE" sz="1400" dirty="0"/>
            </a:br>
            <a:r>
              <a:rPr lang="sv-SE" altLang="sv-SE" sz="1400" dirty="0"/>
              <a:t>extra föreningsstämma 2016-09-14</a:t>
            </a:r>
          </a:p>
        </p:txBody>
      </p:sp>
    </p:spTree>
    <p:extLst>
      <p:ext uri="{BB962C8B-B14F-4D97-AF65-F5344CB8AC3E}">
        <p14:creationId xmlns:p14="http://schemas.microsoft.com/office/powerpoint/2010/main" val="365726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99877" y="476672"/>
            <a:ext cx="7550150" cy="1222697"/>
          </a:xfrm>
        </p:spPr>
        <p:txBody>
          <a:bodyPr/>
          <a:lstStyle/>
          <a:p>
            <a:r>
              <a:rPr lang="sv-SE" altLang="sv-SE" sz="4000" u="sng" dirty="0" smtClean="0"/>
              <a:t>Alternativa lösningar</a:t>
            </a:r>
            <a:endParaRPr lang="sv-SE" altLang="sv-SE" sz="4000" u="sng" dirty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6793"/>
            <a:ext cx="8207375" cy="4688434"/>
          </a:xfrm>
        </p:spPr>
        <p:txBody>
          <a:bodyPr/>
          <a:lstStyle/>
          <a:p>
            <a:pPr marL="0" indent="0">
              <a:buNone/>
            </a:pPr>
            <a:r>
              <a:rPr lang="sv-SE" altLang="sv-SE" sz="2000" dirty="0" smtClean="0"/>
              <a:t>2.  Bara de hus som säger JA till fiber får fiber indragen.</a:t>
            </a:r>
            <a:br>
              <a:rPr lang="sv-SE" altLang="sv-SE" sz="2000" dirty="0" smtClean="0"/>
            </a:br>
            <a:r>
              <a:rPr lang="sv-SE" altLang="sv-SE" sz="2000" dirty="0" smtClean="0"/>
              <a:t>     Övriga (antag 10st) får inte någon fiber dragen alls</a:t>
            </a:r>
            <a:br>
              <a:rPr lang="sv-SE" altLang="sv-SE" sz="2000" dirty="0" smtClean="0"/>
            </a:br>
            <a:r>
              <a:rPr lang="sv-SE" altLang="sv-SE" sz="2000" dirty="0" smtClean="0"/>
              <a:t>	</a:t>
            </a:r>
            <a:br>
              <a:rPr lang="sv-SE" altLang="sv-SE" sz="2000" dirty="0" smtClean="0"/>
            </a:br>
            <a:r>
              <a:rPr lang="sv-SE" altLang="sv-SE" sz="2000" dirty="0" smtClean="0"/>
              <a:t>	</a:t>
            </a:r>
            <a:r>
              <a:rPr lang="sv-SE" altLang="sv-SE" sz="1600" dirty="0" smtClean="0"/>
              <a:t>Husägarna (67st) ska själva bekosta fibern, </a:t>
            </a:r>
            <a:br>
              <a:rPr lang="sv-SE" altLang="sv-SE" sz="1600" dirty="0" smtClean="0"/>
            </a:br>
            <a:r>
              <a:rPr lang="sv-SE" altLang="sv-SE" sz="1600" dirty="0" smtClean="0"/>
              <a:t>	   betala kontant eller ta lån med huset som säkerhet</a:t>
            </a:r>
            <a:br>
              <a:rPr lang="sv-SE" altLang="sv-SE" sz="1600" dirty="0" smtClean="0"/>
            </a:br>
            <a:r>
              <a:rPr lang="sv-SE" altLang="sv-SE" sz="1600" dirty="0" smtClean="0"/>
              <a:t/>
            </a:r>
            <a:br>
              <a:rPr lang="sv-SE" altLang="sv-SE" sz="1600" dirty="0" smtClean="0"/>
            </a:br>
            <a:r>
              <a:rPr lang="sv-SE" altLang="sv-SE" sz="1600" dirty="0" smtClean="0"/>
              <a:t>	Priset blir högre eftersom färre hus ska dela på kostnaden, </a:t>
            </a:r>
            <a:br>
              <a:rPr lang="sv-SE" altLang="sv-SE" sz="1600" dirty="0" smtClean="0"/>
            </a:br>
            <a:r>
              <a:rPr lang="sv-SE" altLang="sv-SE" sz="1600" dirty="0" smtClean="0"/>
              <a:t>	   priset beräknas öka med 800 kr/hus (knappt 10%)</a:t>
            </a:r>
            <a:br>
              <a:rPr lang="sv-SE" altLang="sv-SE" sz="1600" dirty="0" smtClean="0"/>
            </a:br>
            <a:r>
              <a:rPr lang="sv-SE" altLang="sv-SE" sz="1600" dirty="0" smtClean="0"/>
              <a:t>	   Det troligt att husägarna kan ordna billigare lån som alltså kompenserar</a:t>
            </a:r>
            <a:br>
              <a:rPr lang="sv-SE" altLang="sv-SE" sz="1600" dirty="0" smtClean="0"/>
            </a:br>
            <a:r>
              <a:rPr lang="sv-SE" altLang="sv-SE" sz="1600" dirty="0" smtClean="0"/>
              <a:t>	</a:t>
            </a:r>
            <a:r>
              <a:rPr lang="sv-SE" altLang="sv-SE" sz="1600" b="1" dirty="0" smtClean="0"/>
              <a:t>Positivt!</a:t>
            </a:r>
            <a:r>
              <a:rPr lang="sv-SE" altLang="sv-SE" sz="1600" dirty="0" smtClean="0"/>
              <a:t/>
            </a:r>
            <a:br>
              <a:rPr lang="sv-SE" altLang="sv-SE" sz="1600" dirty="0" smtClean="0"/>
            </a:br>
            <a:r>
              <a:rPr lang="sv-SE" altLang="sv-SE" sz="1600" dirty="0" smtClean="0"/>
              <a:t/>
            </a:r>
            <a:br>
              <a:rPr lang="sv-SE" altLang="sv-SE" sz="1600" dirty="0" smtClean="0"/>
            </a:br>
            <a:r>
              <a:rPr lang="sv-SE" altLang="sv-SE" sz="1600" dirty="0" smtClean="0"/>
              <a:t>	</a:t>
            </a:r>
            <a:r>
              <a:rPr lang="sv-SE" altLang="sv-SE" sz="1600" dirty="0" err="1" smtClean="0"/>
              <a:t>ComHem</a:t>
            </a:r>
            <a:r>
              <a:rPr lang="sv-SE" altLang="sv-SE" sz="1600" dirty="0" smtClean="0"/>
              <a:t>-nätet kan troligen </a:t>
            </a:r>
            <a:r>
              <a:rPr lang="sv-SE" altLang="sv-SE" sz="1600" u="sng" dirty="0" smtClean="0"/>
              <a:t>inte</a:t>
            </a:r>
            <a:r>
              <a:rPr lang="sv-SE" altLang="sv-SE" sz="1600" dirty="0" smtClean="0"/>
              <a:t> slopas eftersom anläggningsbeskedet kräver 	   en centralantenn </a:t>
            </a:r>
            <a:br>
              <a:rPr lang="sv-SE" altLang="sv-SE" sz="1600" dirty="0" smtClean="0"/>
            </a:br>
            <a:r>
              <a:rPr lang="sv-SE" altLang="sv-SE" sz="1600" dirty="0" smtClean="0"/>
              <a:t/>
            </a:r>
            <a:br>
              <a:rPr lang="sv-SE" altLang="sv-SE" sz="1600" dirty="0" smtClean="0"/>
            </a:br>
            <a:r>
              <a:rPr lang="sv-SE" altLang="sv-SE" sz="1600" dirty="0" smtClean="0"/>
              <a:t>	För husen som inte väljer fiber så blir det mycket dyrare att ordna fiber 	   senare  </a:t>
            </a:r>
            <a:br>
              <a:rPr lang="sv-SE" altLang="sv-SE" sz="1600" dirty="0" smtClean="0"/>
            </a:br>
            <a:r>
              <a:rPr lang="sv-SE" altLang="sv-SE" sz="2000" dirty="0" smtClean="0"/>
              <a:t>	</a:t>
            </a:r>
            <a:br>
              <a:rPr lang="sv-SE" altLang="sv-SE" sz="2000" dirty="0" smtClean="0"/>
            </a:br>
            <a:r>
              <a:rPr lang="sv-SE" altLang="sv-SE" sz="2000" dirty="0" smtClean="0"/>
              <a:t/>
            </a:r>
            <a:br>
              <a:rPr lang="sv-SE" altLang="sv-SE" sz="2000" dirty="0" smtClean="0"/>
            </a:br>
            <a:r>
              <a:rPr lang="sv-SE" altLang="sv-SE" sz="2000" dirty="0" smtClean="0"/>
              <a:t>	</a:t>
            </a:r>
            <a:br>
              <a:rPr lang="sv-SE" altLang="sv-SE" sz="2000" dirty="0" smtClean="0"/>
            </a:br>
            <a:endParaRPr lang="sv-SE" altLang="sv-SE" sz="2000" dirty="0" smtClean="0"/>
          </a:p>
          <a:p>
            <a:pPr marL="0" indent="0">
              <a:buNone/>
            </a:pPr>
            <a:r>
              <a:rPr lang="sv-SE" altLang="sv-SE" sz="2400" dirty="0"/>
              <a:t/>
            </a:r>
            <a:br>
              <a:rPr lang="sv-SE" altLang="sv-SE" sz="2400" dirty="0"/>
            </a:br>
            <a:endParaRPr lang="sv-SE" altLang="sv-SE" sz="2400" dirty="0"/>
          </a:p>
        </p:txBody>
      </p:sp>
      <p:sp>
        <p:nvSpPr>
          <p:cNvPr id="72708" name="Footer Placeholder 4"/>
          <p:cNvSpPr txBox="1">
            <a:spLocks noGrp="1"/>
          </p:cNvSpPr>
          <p:nvPr/>
        </p:nvSpPr>
        <p:spPr bwMode="auto">
          <a:xfrm>
            <a:off x="2875992" y="6245225"/>
            <a:ext cx="3392016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sv-SE" altLang="sv-SE" sz="1400" dirty="0"/>
              <a:t>Samfälligheten Nattsländan,</a:t>
            </a:r>
            <a:br>
              <a:rPr lang="sv-SE" altLang="sv-SE" sz="1400" dirty="0"/>
            </a:br>
            <a:r>
              <a:rPr lang="sv-SE" altLang="sv-SE" sz="1400" dirty="0"/>
              <a:t>extra föreningsstämma 2016-09-14</a:t>
            </a:r>
          </a:p>
        </p:txBody>
      </p:sp>
    </p:spTree>
    <p:extLst>
      <p:ext uri="{BB962C8B-B14F-4D97-AF65-F5344CB8AC3E}">
        <p14:creationId xmlns:p14="http://schemas.microsoft.com/office/powerpoint/2010/main" val="301457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99877" y="476672"/>
            <a:ext cx="7550150" cy="1222697"/>
          </a:xfrm>
        </p:spPr>
        <p:txBody>
          <a:bodyPr/>
          <a:lstStyle/>
          <a:p>
            <a:r>
              <a:rPr lang="sv-SE" altLang="sv-SE" sz="4000" u="sng" dirty="0" smtClean="0"/>
              <a:t>Alternativa lösningar</a:t>
            </a:r>
            <a:endParaRPr lang="sv-SE" altLang="sv-SE" sz="4000" u="sng" dirty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784"/>
            <a:ext cx="8207375" cy="4760443"/>
          </a:xfrm>
        </p:spPr>
        <p:txBody>
          <a:bodyPr/>
          <a:lstStyle/>
          <a:p>
            <a:pPr marL="457200" indent="-457200">
              <a:buAutoNum type="arabicPeriod" startAt="3"/>
            </a:pPr>
            <a:r>
              <a:rPr lang="sv-SE" altLang="sv-SE" sz="2000" dirty="0" smtClean="0"/>
              <a:t>Bara de hus som säger JA till fiber får fiber indragen.</a:t>
            </a:r>
            <a:br>
              <a:rPr lang="sv-SE" altLang="sv-SE" sz="2000" dirty="0" smtClean="0"/>
            </a:br>
            <a:r>
              <a:rPr lang="sv-SE" altLang="sv-SE" sz="2000" dirty="0" smtClean="0"/>
              <a:t>     Övriga (antag 10st) får fiber dragen till utsidan ytterdörren</a:t>
            </a:r>
            <a:br>
              <a:rPr lang="sv-SE" altLang="sv-SE" sz="2000" dirty="0" smtClean="0"/>
            </a:br>
            <a:r>
              <a:rPr lang="sv-SE" altLang="sv-SE" sz="2000" dirty="0" smtClean="0"/>
              <a:t>	</a:t>
            </a:r>
            <a:br>
              <a:rPr lang="sv-SE" altLang="sv-SE" sz="2000" dirty="0" smtClean="0"/>
            </a:br>
            <a:r>
              <a:rPr lang="sv-SE" altLang="sv-SE" sz="2000" dirty="0" smtClean="0"/>
              <a:t>	</a:t>
            </a:r>
            <a:r>
              <a:rPr lang="sv-SE" altLang="sv-SE" sz="1600" dirty="0" smtClean="0"/>
              <a:t>Husägarna (67st) ska själva bekosta fibern, </a:t>
            </a:r>
            <a:br>
              <a:rPr lang="sv-SE" altLang="sv-SE" sz="1600" dirty="0" smtClean="0"/>
            </a:br>
            <a:r>
              <a:rPr lang="sv-SE" altLang="sv-SE" sz="1600" dirty="0" smtClean="0"/>
              <a:t>	   betala kontant eller ta lån med huset som säkerhet</a:t>
            </a:r>
            <a:br>
              <a:rPr lang="sv-SE" altLang="sv-SE" sz="1600" dirty="0" smtClean="0"/>
            </a:br>
            <a:r>
              <a:rPr lang="sv-SE" altLang="sv-SE" sz="1000" dirty="0" smtClean="0"/>
              <a:t>  </a:t>
            </a:r>
            <a:r>
              <a:rPr lang="sv-SE" altLang="sv-SE" sz="1600" dirty="0" smtClean="0"/>
              <a:t/>
            </a:r>
            <a:br>
              <a:rPr lang="sv-SE" altLang="sv-SE" sz="1600" dirty="0" smtClean="0"/>
            </a:br>
            <a:r>
              <a:rPr lang="sv-SE" altLang="sv-SE" sz="1600" dirty="0" smtClean="0"/>
              <a:t>	Priset blir högre eftersom färre hus ska dela på kostnaden och man sparar 	bara in kostnaden (ca 1000 kr) för att dra in fibern i huset</a:t>
            </a:r>
            <a:br>
              <a:rPr lang="sv-SE" altLang="sv-SE" sz="1600" dirty="0" smtClean="0"/>
            </a:br>
            <a:r>
              <a:rPr lang="sv-SE" altLang="sv-SE" sz="1600" dirty="0" smtClean="0"/>
              <a:t>	Priset beräknas öka med 1 000 kr/hus (drygt 10%) </a:t>
            </a:r>
          </a:p>
          <a:p>
            <a:pPr marL="0" indent="0">
              <a:buNone/>
            </a:pPr>
            <a:r>
              <a:rPr lang="sv-SE" altLang="sv-SE" sz="1000" dirty="0" smtClean="0"/>
              <a:t>  </a:t>
            </a:r>
            <a:r>
              <a:rPr lang="sv-SE" altLang="sv-SE" sz="1600" dirty="0" smtClean="0"/>
              <a:t/>
            </a:r>
            <a:br>
              <a:rPr lang="sv-SE" altLang="sv-SE" sz="1600" dirty="0" smtClean="0"/>
            </a:br>
            <a:r>
              <a:rPr lang="sv-SE" altLang="sv-SE" sz="1600" dirty="0" smtClean="0"/>
              <a:t>	</a:t>
            </a:r>
            <a:r>
              <a:rPr lang="sv-SE" altLang="sv-SE" sz="1600" dirty="0" err="1" smtClean="0"/>
              <a:t>ComHem</a:t>
            </a:r>
            <a:r>
              <a:rPr lang="sv-SE" altLang="sv-SE" sz="1600" dirty="0" smtClean="0"/>
              <a:t>-nätet bör kunna slopas med motiveringen att centralantenn = fiber 	   finns dragen fram till huset</a:t>
            </a:r>
            <a:br>
              <a:rPr lang="sv-SE" altLang="sv-SE" sz="1600" dirty="0" smtClean="0"/>
            </a:br>
            <a:r>
              <a:rPr lang="sv-SE" altLang="sv-SE" sz="1000" dirty="0" smtClean="0"/>
              <a:t>  </a:t>
            </a:r>
            <a:r>
              <a:rPr lang="sv-SE" altLang="sv-SE" sz="1600" dirty="0" smtClean="0"/>
              <a:t/>
            </a:r>
            <a:br>
              <a:rPr lang="sv-SE" altLang="sv-SE" sz="1600" dirty="0" smtClean="0"/>
            </a:br>
            <a:r>
              <a:rPr lang="sv-SE" altLang="sv-SE" sz="1600" dirty="0"/>
              <a:t>	</a:t>
            </a:r>
            <a:r>
              <a:rPr lang="sv-SE" altLang="sv-SE" sz="1600" dirty="0" smtClean="0"/>
              <a:t>För </a:t>
            </a:r>
            <a:r>
              <a:rPr lang="sv-SE" altLang="sv-SE" sz="1600" dirty="0"/>
              <a:t>husen som inte väljer fiber så blir det inte så dyrt att ordna fiber </a:t>
            </a:r>
            <a:r>
              <a:rPr lang="sv-SE" altLang="sv-SE" sz="1600" dirty="0" smtClean="0"/>
              <a:t>senare</a:t>
            </a:r>
            <a:br>
              <a:rPr lang="sv-SE" altLang="sv-SE" sz="1600" dirty="0" smtClean="0"/>
            </a:br>
            <a:r>
              <a:rPr lang="sv-SE" altLang="sv-SE" sz="1600" dirty="0" smtClean="0"/>
              <a:t>	</a:t>
            </a:r>
            <a:r>
              <a:rPr lang="sv-SE" altLang="sv-SE" sz="1600" b="1" dirty="0" smtClean="0"/>
              <a:t>Positivt!</a:t>
            </a:r>
            <a:r>
              <a:rPr lang="sv-SE" altLang="sv-SE" sz="1600" dirty="0" smtClean="0"/>
              <a:t/>
            </a:r>
            <a:br>
              <a:rPr lang="sv-SE" altLang="sv-SE" sz="1600" dirty="0" smtClean="0"/>
            </a:br>
            <a:r>
              <a:rPr lang="sv-SE" altLang="sv-SE" sz="1000" dirty="0" smtClean="0"/>
              <a:t>   </a:t>
            </a:r>
            <a:r>
              <a:rPr lang="sv-SE" altLang="sv-SE" sz="1600" dirty="0" smtClean="0"/>
              <a:t/>
            </a:r>
            <a:br>
              <a:rPr lang="sv-SE" altLang="sv-SE" sz="1600" dirty="0" smtClean="0"/>
            </a:br>
            <a:r>
              <a:rPr lang="sv-SE" altLang="sv-SE" sz="1600" dirty="0" smtClean="0"/>
              <a:t>	De hus som väljer fiber senare ska då betala en summa till föreningen 	eftersom fiber finns dragen fram till huset, (ca 10 000 kr)  </a:t>
            </a:r>
            <a:br>
              <a:rPr lang="sv-SE" altLang="sv-SE" sz="1600" dirty="0" smtClean="0"/>
            </a:br>
            <a:r>
              <a:rPr lang="sv-SE" altLang="sv-SE" sz="2000" dirty="0" smtClean="0"/>
              <a:t>	</a:t>
            </a:r>
            <a:br>
              <a:rPr lang="sv-SE" altLang="sv-SE" sz="2000" dirty="0" smtClean="0"/>
            </a:br>
            <a:r>
              <a:rPr lang="sv-SE" altLang="sv-SE" sz="2000" dirty="0" smtClean="0"/>
              <a:t/>
            </a:r>
            <a:br>
              <a:rPr lang="sv-SE" altLang="sv-SE" sz="2000" dirty="0" smtClean="0"/>
            </a:br>
            <a:r>
              <a:rPr lang="sv-SE" altLang="sv-SE" sz="2000" dirty="0" smtClean="0"/>
              <a:t>	</a:t>
            </a:r>
            <a:br>
              <a:rPr lang="sv-SE" altLang="sv-SE" sz="2000" dirty="0" smtClean="0"/>
            </a:br>
            <a:endParaRPr lang="sv-SE" altLang="sv-SE" sz="2000" dirty="0" smtClean="0"/>
          </a:p>
          <a:p>
            <a:pPr marL="0" indent="0">
              <a:buNone/>
            </a:pPr>
            <a:r>
              <a:rPr lang="sv-SE" altLang="sv-SE" sz="2400" dirty="0"/>
              <a:t/>
            </a:r>
            <a:br>
              <a:rPr lang="sv-SE" altLang="sv-SE" sz="2400" dirty="0"/>
            </a:br>
            <a:endParaRPr lang="sv-SE" altLang="sv-SE" sz="2400" dirty="0"/>
          </a:p>
        </p:txBody>
      </p:sp>
      <p:sp>
        <p:nvSpPr>
          <p:cNvPr id="72708" name="Footer Placeholder 4"/>
          <p:cNvSpPr txBox="1">
            <a:spLocks noGrp="1"/>
          </p:cNvSpPr>
          <p:nvPr/>
        </p:nvSpPr>
        <p:spPr bwMode="auto">
          <a:xfrm>
            <a:off x="2875992" y="6245225"/>
            <a:ext cx="3392016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sv-SE" altLang="sv-SE" sz="1400" dirty="0"/>
              <a:t>Samfälligheten Nattsländan,</a:t>
            </a:r>
            <a:br>
              <a:rPr lang="sv-SE" altLang="sv-SE" sz="1400" dirty="0"/>
            </a:br>
            <a:r>
              <a:rPr lang="sv-SE" altLang="sv-SE" sz="1400" dirty="0"/>
              <a:t>extra föreningsstämma 2016-09-14</a:t>
            </a:r>
          </a:p>
        </p:txBody>
      </p:sp>
    </p:spTree>
    <p:extLst>
      <p:ext uri="{BB962C8B-B14F-4D97-AF65-F5344CB8AC3E}">
        <p14:creationId xmlns:p14="http://schemas.microsoft.com/office/powerpoint/2010/main" val="201885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99877" y="476672"/>
            <a:ext cx="7550150" cy="1222697"/>
          </a:xfrm>
        </p:spPr>
        <p:txBody>
          <a:bodyPr/>
          <a:lstStyle/>
          <a:p>
            <a:r>
              <a:rPr lang="sv-SE" altLang="sv-SE" sz="4000" u="sng" dirty="0" smtClean="0"/>
              <a:t>Varför fiber</a:t>
            </a:r>
            <a:endParaRPr lang="sv-SE" altLang="sv-SE" sz="4000" u="sng" dirty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800"/>
            <a:ext cx="8207375" cy="46164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altLang="sv-SE" sz="2000" dirty="0" smtClean="0"/>
              <a:t>75 % av fastigheterna uppger att dom vill ha fiber</a:t>
            </a:r>
            <a:br>
              <a:rPr lang="sv-SE" altLang="sv-SE" sz="2000" dirty="0" smtClean="0"/>
            </a:br>
            <a:r>
              <a:rPr lang="sv-SE" altLang="sv-SE" sz="2000" dirty="0" smtClean="0"/>
              <a:t>  </a:t>
            </a:r>
            <a:r>
              <a:rPr lang="sv-SE" altLang="sv-SE" sz="1600" dirty="0" smtClean="0"/>
              <a:t>Det visar intresseundersökningen</a:t>
            </a:r>
            <a:r>
              <a:rPr lang="sv-SE" altLang="sv-SE" sz="1800" dirty="0" smtClean="0"/>
              <a:t/>
            </a:r>
            <a:br>
              <a:rPr lang="sv-SE" altLang="sv-SE" sz="1800" dirty="0" smtClean="0"/>
            </a:br>
            <a:endParaRPr lang="sv-SE" altLang="sv-SE" sz="1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v-SE" altLang="sv-SE" sz="2000" dirty="0" smtClean="0"/>
              <a:t>Det nuvarande </a:t>
            </a:r>
            <a:r>
              <a:rPr lang="sv-SE" altLang="sv-SE" sz="2000" dirty="0" err="1" smtClean="0"/>
              <a:t>Comhem</a:t>
            </a:r>
            <a:r>
              <a:rPr lang="sv-SE" altLang="sv-SE" sz="2000" dirty="0" smtClean="0"/>
              <a:t> nätet har en begränsad livslängd</a:t>
            </a:r>
            <a:r>
              <a:rPr lang="sv-SE" altLang="sv-SE" sz="1800" dirty="0" smtClean="0"/>
              <a:t/>
            </a:r>
            <a:br>
              <a:rPr lang="sv-SE" altLang="sv-SE" sz="1800" dirty="0" smtClean="0"/>
            </a:br>
            <a:r>
              <a:rPr lang="sv-SE" altLang="sv-SE" sz="1800" dirty="0" smtClean="0"/>
              <a:t>   </a:t>
            </a:r>
            <a:r>
              <a:rPr lang="sv-SE" altLang="sv-SE" sz="1600" dirty="0" smtClean="0"/>
              <a:t>Det är nu 8 år gammalt</a:t>
            </a:r>
            <a:br>
              <a:rPr lang="sv-SE" altLang="sv-SE" sz="1600" dirty="0" smtClean="0"/>
            </a:br>
            <a:r>
              <a:rPr lang="sv-SE" altLang="sv-SE" sz="1600" dirty="0" smtClean="0"/>
              <a:t>   En prediktering är att det håller i 5 - 10 år till</a:t>
            </a:r>
            <a:br>
              <a:rPr lang="sv-SE" altLang="sv-SE" sz="1600" dirty="0" smtClean="0"/>
            </a:br>
            <a:endParaRPr lang="sv-SE" altLang="sv-SE" sz="1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v-SE" altLang="sv-SE" sz="1800" dirty="0" smtClean="0"/>
              <a:t>Nu är det främst unga familjer med uppväxande barn som behöver fiber </a:t>
            </a:r>
            <a:br>
              <a:rPr lang="sv-SE" altLang="sv-SE" sz="1800" dirty="0" smtClean="0"/>
            </a:br>
            <a:r>
              <a:rPr lang="sv-SE" altLang="sv-SE" sz="1800" dirty="0" smtClean="0"/>
              <a:t>   </a:t>
            </a:r>
            <a:r>
              <a:rPr lang="sv-SE" altLang="sv-SE" sz="1600" dirty="0" smtClean="0"/>
              <a:t>Intresset för fiber väntas öka betydligt</a:t>
            </a:r>
            <a:br>
              <a:rPr lang="sv-SE" altLang="sv-SE" sz="1600" dirty="0" smtClean="0"/>
            </a:br>
            <a:endParaRPr lang="sv-SE" altLang="sv-SE" sz="1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v-SE" altLang="sv-SE" sz="1800" dirty="0" smtClean="0"/>
              <a:t>I ett radhusområde kan inte ett enskilt hus skaffa fiber på ett enkelt sätt</a:t>
            </a:r>
            <a:br>
              <a:rPr lang="sv-SE" altLang="sv-SE" sz="1800" dirty="0" smtClean="0"/>
            </a:br>
            <a:r>
              <a:rPr lang="sv-SE" altLang="sv-SE" sz="1800" dirty="0" smtClean="0"/>
              <a:t>   </a:t>
            </a:r>
            <a:r>
              <a:rPr lang="sv-SE" altLang="sv-SE" sz="1600" dirty="0" smtClean="0"/>
              <a:t>Fiber gör husen mera attraktiva</a:t>
            </a:r>
            <a:r>
              <a:rPr lang="sv-SE" altLang="sv-SE" sz="1800" dirty="0" smtClean="0"/>
              <a:t/>
            </a:r>
            <a:br>
              <a:rPr lang="sv-SE" altLang="sv-SE" sz="1800" dirty="0" smtClean="0"/>
            </a:br>
            <a:r>
              <a:rPr lang="sv-SE" altLang="sv-SE" sz="1000" dirty="0" smtClean="0"/>
              <a:t>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altLang="sv-SE" sz="1800" dirty="0" smtClean="0"/>
              <a:t>Att ha fiber är en investering för framtiden</a:t>
            </a:r>
            <a:br>
              <a:rPr lang="sv-SE" altLang="sv-SE" sz="1800" dirty="0" smtClean="0"/>
            </a:br>
            <a:endParaRPr lang="sv-SE" altLang="sv-SE" sz="1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v-SE" altLang="sv-SE" sz="1800" dirty="0" smtClean="0"/>
              <a:t>Fiber höjer fastighetens värde betydligt mer än vad det kostar</a:t>
            </a:r>
            <a:br>
              <a:rPr lang="sv-SE" altLang="sv-SE" sz="1800" dirty="0" smtClean="0"/>
            </a:br>
            <a:r>
              <a:rPr lang="sv-SE" altLang="sv-SE" sz="1800" dirty="0" smtClean="0"/>
              <a:t>   </a:t>
            </a:r>
          </a:p>
          <a:p>
            <a:pPr marL="0" indent="0">
              <a:buNone/>
            </a:pPr>
            <a:endParaRPr lang="sv-SE" altLang="sv-SE" sz="2000" dirty="0" smtClean="0"/>
          </a:p>
          <a:p>
            <a:pPr marL="0" indent="0">
              <a:buNone/>
            </a:pPr>
            <a:endParaRPr lang="sv-SE" altLang="sv-SE" sz="2000" dirty="0"/>
          </a:p>
          <a:p>
            <a:pPr marL="0" indent="0">
              <a:buNone/>
            </a:pPr>
            <a:r>
              <a:rPr lang="sv-SE" altLang="sv-SE" sz="2000" dirty="0" smtClean="0"/>
              <a:t/>
            </a:r>
            <a:br>
              <a:rPr lang="sv-SE" altLang="sv-SE" sz="2000" dirty="0" smtClean="0"/>
            </a:br>
            <a:r>
              <a:rPr lang="sv-SE" altLang="sv-SE" sz="2000" dirty="0" smtClean="0"/>
              <a:t>	</a:t>
            </a:r>
            <a:br>
              <a:rPr lang="sv-SE" altLang="sv-SE" sz="2000" dirty="0" smtClean="0"/>
            </a:br>
            <a:r>
              <a:rPr lang="sv-SE" altLang="sv-SE" sz="2000" dirty="0" smtClean="0"/>
              <a:t>	</a:t>
            </a:r>
            <a:r>
              <a:rPr lang="sv-SE" altLang="sv-SE" sz="1600" dirty="0" smtClean="0"/>
              <a:t>  </a:t>
            </a:r>
            <a:br>
              <a:rPr lang="sv-SE" altLang="sv-SE" sz="1600" dirty="0" smtClean="0"/>
            </a:br>
            <a:r>
              <a:rPr lang="sv-SE" altLang="sv-SE" sz="2000" dirty="0" smtClean="0"/>
              <a:t>	</a:t>
            </a:r>
            <a:br>
              <a:rPr lang="sv-SE" altLang="sv-SE" sz="2000" dirty="0" smtClean="0"/>
            </a:br>
            <a:r>
              <a:rPr lang="sv-SE" altLang="sv-SE" sz="2000" dirty="0" smtClean="0"/>
              <a:t/>
            </a:r>
            <a:br>
              <a:rPr lang="sv-SE" altLang="sv-SE" sz="2000" dirty="0" smtClean="0"/>
            </a:br>
            <a:r>
              <a:rPr lang="sv-SE" altLang="sv-SE" sz="2000" dirty="0" smtClean="0"/>
              <a:t>	</a:t>
            </a:r>
            <a:br>
              <a:rPr lang="sv-SE" altLang="sv-SE" sz="2000" dirty="0" smtClean="0"/>
            </a:br>
            <a:endParaRPr lang="sv-SE" altLang="sv-SE" sz="2000" dirty="0" smtClean="0"/>
          </a:p>
          <a:p>
            <a:pPr marL="0" indent="0">
              <a:buNone/>
            </a:pPr>
            <a:r>
              <a:rPr lang="sv-SE" altLang="sv-SE" sz="2400" dirty="0"/>
              <a:t/>
            </a:r>
            <a:br>
              <a:rPr lang="sv-SE" altLang="sv-SE" sz="2400" dirty="0"/>
            </a:br>
            <a:r>
              <a:rPr lang="sv-SE" altLang="sv-SE" sz="2400" dirty="0" smtClean="0"/>
              <a:t> </a:t>
            </a:r>
            <a:endParaRPr lang="sv-SE" altLang="sv-SE" sz="2400" dirty="0"/>
          </a:p>
        </p:txBody>
      </p:sp>
      <p:sp>
        <p:nvSpPr>
          <p:cNvPr id="72708" name="Footer Placeholder 4"/>
          <p:cNvSpPr txBox="1">
            <a:spLocks noGrp="1"/>
          </p:cNvSpPr>
          <p:nvPr/>
        </p:nvSpPr>
        <p:spPr bwMode="auto">
          <a:xfrm>
            <a:off x="2875992" y="6245225"/>
            <a:ext cx="3392016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sv-SE" altLang="sv-SE" sz="1400" dirty="0"/>
              <a:t>Samfälligheten Nattsländan,</a:t>
            </a:r>
            <a:br>
              <a:rPr lang="sv-SE" altLang="sv-SE" sz="1400" dirty="0"/>
            </a:br>
            <a:r>
              <a:rPr lang="sv-SE" altLang="sv-SE" sz="1400" dirty="0"/>
              <a:t>extra föreningsstämma 2016-09-14</a:t>
            </a:r>
          </a:p>
        </p:txBody>
      </p:sp>
    </p:spTree>
    <p:extLst>
      <p:ext uri="{BB962C8B-B14F-4D97-AF65-F5344CB8AC3E}">
        <p14:creationId xmlns:p14="http://schemas.microsoft.com/office/powerpoint/2010/main" val="225391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64704"/>
            <a:ext cx="7550150" cy="864071"/>
          </a:xfrm>
        </p:spPr>
        <p:txBody>
          <a:bodyPr/>
          <a:lstStyle/>
          <a:p>
            <a:r>
              <a:rPr lang="sv-SE" altLang="sv-SE" sz="4000" u="sng" dirty="0" smtClean="0"/>
              <a:t>Fibernätet, övergripande</a:t>
            </a:r>
            <a:endParaRPr lang="sv-SE" altLang="sv-SE" sz="4000" u="sng" dirty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824"/>
            <a:ext cx="8207375" cy="425638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v-SE" altLang="sv-SE" sz="1800" dirty="0" err="1" smtClean="0"/>
              <a:t>Thn’s</a:t>
            </a:r>
            <a:r>
              <a:rPr lang="sv-SE" altLang="sv-SE" sz="1800" dirty="0" smtClean="0"/>
              <a:t> Energi drar fram </a:t>
            </a:r>
            <a:r>
              <a:rPr lang="sv-SE" altLang="sv-SE" sz="1800" dirty="0"/>
              <a:t>fiber till vår </a:t>
            </a:r>
            <a:r>
              <a:rPr lang="sv-SE" altLang="sv-SE" sz="1800" dirty="0" smtClean="0"/>
              <a:t>UC,  = ”det öppna stadsnätet”</a:t>
            </a:r>
            <a:br>
              <a:rPr lang="sv-SE" altLang="sv-SE" sz="1800" dirty="0" smtClean="0"/>
            </a:br>
            <a:endParaRPr lang="sv-SE" altLang="sv-SE" sz="1800" dirty="0" smtClean="0"/>
          </a:p>
          <a:p>
            <a:pPr>
              <a:lnSpc>
                <a:spcPct val="80000"/>
              </a:lnSpc>
            </a:pPr>
            <a:r>
              <a:rPr lang="sv-SE" altLang="sv-SE" sz="1800" dirty="0" smtClean="0"/>
              <a:t>Från UC får vi själva bestämma och driva hur fibern ska dras till husen</a:t>
            </a:r>
            <a:br>
              <a:rPr lang="sv-SE" altLang="sv-SE" sz="1800" dirty="0" smtClean="0"/>
            </a:br>
            <a:endParaRPr lang="sv-SE" altLang="sv-SE" sz="1800" dirty="0" smtClean="0"/>
          </a:p>
          <a:p>
            <a:pPr>
              <a:lnSpc>
                <a:spcPct val="80000"/>
              </a:lnSpc>
            </a:pPr>
            <a:r>
              <a:rPr lang="sv-SE" altLang="sv-SE" sz="1800" dirty="0" smtClean="0"/>
              <a:t>Styrelsen föreslår att alla 77 husen får fiber indraget</a:t>
            </a:r>
            <a:r>
              <a:rPr lang="sv-SE" altLang="sv-SE" sz="2000" dirty="0" smtClean="0"/>
              <a:t/>
            </a:r>
            <a:br>
              <a:rPr lang="sv-SE" altLang="sv-SE" sz="2000" dirty="0" smtClean="0"/>
            </a:br>
            <a:r>
              <a:rPr lang="sv-SE" altLang="sv-SE" sz="2000" dirty="0" smtClean="0"/>
              <a:t>     </a:t>
            </a:r>
            <a:r>
              <a:rPr lang="sv-SE" altLang="sv-SE" sz="1600" i="1" dirty="0" smtClean="0"/>
              <a:t>--  merkostnaden </a:t>
            </a:r>
            <a:r>
              <a:rPr lang="sv-SE" altLang="sv-SE" sz="1600" i="1" dirty="0" smtClean="0"/>
              <a:t>för att dra in fibern är liten </a:t>
            </a:r>
            <a:br>
              <a:rPr lang="sv-SE" altLang="sv-SE" sz="1600" i="1" dirty="0" smtClean="0"/>
            </a:br>
            <a:r>
              <a:rPr lang="sv-SE" altLang="sv-SE" sz="1600" dirty="0" smtClean="0"/>
              <a:t>       -- </a:t>
            </a:r>
            <a:r>
              <a:rPr lang="sv-SE" altLang="sv-SE" sz="1600" i="1" dirty="0" smtClean="0"/>
              <a:t>det kommer att bli dyrt att ansluta huset senare</a:t>
            </a:r>
            <a:br>
              <a:rPr lang="sv-SE" altLang="sv-SE" sz="1600" i="1" dirty="0" smtClean="0"/>
            </a:br>
            <a:r>
              <a:rPr lang="sv-SE" altLang="sv-SE" sz="1600" i="1" dirty="0" smtClean="0"/>
              <a:t>       -- det blir krångligt om husen är olika</a:t>
            </a:r>
            <a:br>
              <a:rPr lang="sv-SE" altLang="sv-SE" sz="1600" i="1" dirty="0" smtClean="0"/>
            </a:br>
            <a:r>
              <a:rPr lang="sv-SE" altLang="sv-SE" sz="1600" i="1" dirty="0" smtClean="0"/>
              <a:t>       -- värdet ökar när huset har fiber</a:t>
            </a:r>
            <a:br>
              <a:rPr lang="sv-SE" altLang="sv-SE" sz="1600" i="1" dirty="0" smtClean="0"/>
            </a:br>
            <a:endParaRPr lang="sv-SE" altLang="sv-SE" sz="1600" i="1" dirty="0" smtClean="0"/>
          </a:p>
          <a:p>
            <a:pPr>
              <a:lnSpc>
                <a:spcPct val="80000"/>
              </a:lnSpc>
            </a:pPr>
            <a:r>
              <a:rPr lang="sv-SE" altLang="sv-SE" sz="1800" dirty="0" smtClean="0"/>
              <a:t>Husägarna får sedan själva bestämma och bekosta </a:t>
            </a:r>
            <a:br>
              <a:rPr lang="sv-SE" altLang="sv-SE" sz="1800" dirty="0" smtClean="0"/>
            </a:br>
            <a:r>
              <a:rPr lang="sv-SE" altLang="sv-SE" sz="1800" dirty="0" smtClean="0"/>
              <a:t>hur fibern används</a:t>
            </a:r>
            <a:br>
              <a:rPr lang="sv-SE" altLang="sv-SE" sz="1800" dirty="0" smtClean="0"/>
            </a:br>
            <a:endParaRPr lang="sv-SE" altLang="sv-SE" sz="1800" dirty="0" smtClean="0"/>
          </a:p>
          <a:p>
            <a:pPr>
              <a:lnSpc>
                <a:spcPct val="80000"/>
              </a:lnSpc>
            </a:pPr>
            <a:r>
              <a:rPr lang="sv-SE" altLang="sv-SE" sz="1800" dirty="0" smtClean="0"/>
              <a:t>Det </a:t>
            </a:r>
            <a:r>
              <a:rPr lang="sv-SE" altLang="sv-SE" sz="1800" dirty="0" err="1" smtClean="0"/>
              <a:t>nuv</a:t>
            </a:r>
            <a:r>
              <a:rPr lang="sv-SE" altLang="sv-SE" sz="1800" dirty="0" smtClean="0"/>
              <a:t> </a:t>
            </a:r>
            <a:r>
              <a:rPr lang="sv-SE" altLang="sv-SE" sz="1800" dirty="0" err="1" smtClean="0"/>
              <a:t>Comhem</a:t>
            </a:r>
            <a:r>
              <a:rPr lang="sv-SE" altLang="sv-SE" sz="1800" dirty="0" smtClean="0"/>
              <a:t>-nätet föreslås finnas kvar tills vidare</a:t>
            </a:r>
            <a:br>
              <a:rPr lang="sv-SE" altLang="sv-SE" sz="1800" dirty="0" smtClean="0"/>
            </a:br>
            <a:r>
              <a:rPr lang="sv-SE" altLang="sv-SE" sz="1600" dirty="0" smtClean="0"/>
              <a:t>         -- </a:t>
            </a:r>
            <a:r>
              <a:rPr lang="sv-SE" altLang="sv-SE" sz="1600" i="1" dirty="0" smtClean="0"/>
              <a:t>här finns analoga </a:t>
            </a:r>
            <a:r>
              <a:rPr lang="sv-SE" altLang="sv-SE" sz="1600" i="1" dirty="0" err="1" smtClean="0"/>
              <a:t>TV-kanaler</a:t>
            </a:r>
            <a:r>
              <a:rPr lang="sv-SE" altLang="sv-SE" sz="1600" i="1" dirty="0" smtClean="0"/>
              <a:t>, bredband, </a:t>
            </a:r>
            <a:r>
              <a:rPr lang="sv-SE" altLang="sv-SE" sz="1600" i="1" dirty="0" err="1" smtClean="0"/>
              <a:t>digitalTV</a:t>
            </a:r>
            <a:r>
              <a:rPr lang="sv-SE" altLang="sv-SE" sz="1600" i="1" dirty="0" smtClean="0"/>
              <a:t/>
            </a:r>
            <a:br>
              <a:rPr lang="sv-SE" altLang="sv-SE" sz="1600" i="1" dirty="0" smtClean="0"/>
            </a:br>
            <a:r>
              <a:rPr lang="sv-SE" altLang="sv-SE" sz="1600" i="1" dirty="0" smtClean="0"/>
              <a:t>        -- vill man så kan man fortsätta precis som förut</a:t>
            </a:r>
            <a:br>
              <a:rPr lang="sv-SE" altLang="sv-SE" sz="1600" i="1" dirty="0" smtClean="0"/>
            </a:br>
            <a:r>
              <a:rPr lang="sv-SE" altLang="sv-SE" sz="1600" i="1" dirty="0" smtClean="0"/>
              <a:t>        -- om ett par år så föreslås att </a:t>
            </a:r>
            <a:r>
              <a:rPr lang="sv-SE" altLang="sv-SE" sz="1600" i="1" dirty="0" err="1" smtClean="0"/>
              <a:t>Comhem</a:t>
            </a:r>
            <a:r>
              <a:rPr lang="sv-SE" altLang="sv-SE" sz="1600" i="1" dirty="0" smtClean="0"/>
              <a:t>-nätet tas bort</a:t>
            </a:r>
            <a:br>
              <a:rPr lang="sv-SE" altLang="sv-SE" sz="1600" i="1" dirty="0" smtClean="0"/>
            </a:br>
            <a:r>
              <a:rPr lang="sv-SE" altLang="sv-SE" sz="1600" i="1" dirty="0" smtClean="0"/>
              <a:t>	    </a:t>
            </a:r>
            <a:r>
              <a:rPr lang="sv-SE" altLang="sv-SE" sz="1400" i="1" dirty="0" smtClean="0"/>
              <a:t>(det kostar 100 000 kr/år och det beräknas bara hålla 5 – 10 år)</a:t>
            </a:r>
          </a:p>
          <a:p>
            <a:pPr>
              <a:lnSpc>
                <a:spcPct val="80000"/>
              </a:lnSpc>
            </a:pPr>
            <a:endParaRPr lang="sv-SE" altLang="sv-SE" dirty="0" smtClean="0"/>
          </a:p>
          <a:p>
            <a:pPr>
              <a:lnSpc>
                <a:spcPct val="80000"/>
              </a:lnSpc>
            </a:pPr>
            <a:endParaRPr lang="sv-SE" altLang="sv-SE" dirty="0"/>
          </a:p>
        </p:txBody>
      </p:sp>
      <p:sp>
        <p:nvSpPr>
          <p:cNvPr id="74756" name="Footer Placeholder 4"/>
          <p:cNvSpPr txBox="1">
            <a:spLocks noGrp="1"/>
          </p:cNvSpPr>
          <p:nvPr/>
        </p:nvSpPr>
        <p:spPr bwMode="auto">
          <a:xfrm>
            <a:off x="2843808" y="6245225"/>
            <a:ext cx="3312368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sv-SE" altLang="sv-SE" sz="1400" dirty="0"/>
              <a:t>Samfälligheten Nattsländan,</a:t>
            </a:r>
            <a:br>
              <a:rPr lang="sv-SE" altLang="sv-SE" sz="1400" dirty="0"/>
            </a:br>
            <a:r>
              <a:rPr lang="sv-SE" altLang="sv-SE" sz="1400" dirty="0"/>
              <a:t>extra föreningsstämma 2016-09-14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08050"/>
            <a:ext cx="7550150" cy="720725"/>
          </a:xfrm>
        </p:spPr>
        <p:txBody>
          <a:bodyPr/>
          <a:lstStyle/>
          <a:p>
            <a:r>
              <a:rPr lang="sv-SE" altLang="sv-SE" sz="4000" u="sng" dirty="0" smtClean="0"/>
              <a:t>Fibernätet, dragningen</a:t>
            </a:r>
            <a:endParaRPr lang="sv-SE" altLang="sv-SE" sz="4000" u="sng" dirty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823"/>
            <a:ext cx="8207375" cy="440040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v-SE" altLang="sv-SE" sz="2000" dirty="0" smtClean="0"/>
              <a:t>Fibern dras i garage-längorna ungefär så som </a:t>
            </a:r>
            <a:r>
              <a:rPr lang="sv-SE" altLang="sv-SE" sz="2000" dirty="0" err="1" smtClean="0"/>
              <a:t>nuv</a:t>
            </a:r>
            <a:r>
              <a:rPr lang="sv-SE" altLang="sv-SE" sz="2000" dirty="0" smtClean="0"/>
              <a:t> </a:t>
            </a:r>
            <a:r>
              <a:rPr lang="sv-SE" altLang="sv-SE" sz="2000" dirty="0" err="1" smtClean="0"/>
              <a:t>Comhem</a:t>
            </a:r>
            <a:r>
              <a:rPr lang="sv-SE" altLang="sv-SE" sz="2000" dirty="0" smtClean="0"/>
              <a:t>, dvs på en regel i taket inne mot rören</a:t>
            </a:r>
            <a:br>
              <a:rPr lang="sv-SE" altLang="sv-SE" sz="2000" dirty="0" smtClean="0"/>
            </a:br>
            <a:r>
              <a:rPr lang="sv-SE" altLang="sv-SE" sz="20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sv-SE" altLang="sv-SE" sz="2000" dirty="0" smtClean="0"/>
              <a:t>Mellan garagen dras fibern i kulvertarna där rören går</a:t>
            </a:r>
            <a:br>
              <a:rPr lang="sv-SE" altLang="sv-SE" sz="2000" dirty="0" smtClean="0"/>
            </a:br>
            <a:endParaRPr lang="sv-SE" altLang="sv-SE" sz="2000" dirty="0" smtClean="0"/>
          </a:p>
          <a:p>
            <a:pPr>
              <a:lnSpc>
                <a:spcPct val="80000"/>
              </a:lnSpc>
            </a:pPr>
            <a:r>
              <a:rPr lang="sv-SE" altLang="sv-SE" sz="2000" dirty="0" smtClean="0"/>
              <a:t>På radhusen dras fibern på framsidan, på väggen, inne under det utskjutande taket</a:t>
            </a:r>
            <a:r>
              <a:rPr lang="sv-SE" altLang="sv-SE" sz="2000" i="1" dirty="0" smtClean="0"/>
              <a:t/>
            </a:r>
            <a:br>
              <a:rPr lang="sv-SE" altLang="sv-SE" sz="2000" i="1" dirty="0" smtClean="0"/>
            </a:br>
            <a:endParaRPr lang="sv-SE" altLang="sv-SE" sz="2000" i="1" dirty="0" smtClean="0"/>
          </a:p>
          <a:p>
            <a:pPr>
              <a:lnSpc>
                <a:spcPct val="80000"/>
              </a:lnSpc>
            </a:pPr>
            <a:r>
              <a:rPr lang="sv-SE" altLang="sv-SE" sz="2000" dirty="0" smtClean="0"/>
              <a:t>På gavlarna (tegel) dras fibern i nederdelen strax ovan marken</a:t>
            </a:r>
            <a:br>
              <a:rPr lang="sv-SE" altLang="sv-SE" sz="2000" dirty="0" smtClean="0"/>
            </a:br>
            <a:endParaRPr lang="sv-SE" altLang="sv-SE" sz="2000" dirty="0" smtClean="0"/>
          </a:p>
          <a:p>
            <a:pPr>
              <a:lnSpc>
                <a:spcPct val="80000"/>
              </a:lnSpc>
            </a:pPr>
            <a:r>
              <a:rPr lang="sv-SE" altLang="sv-SE" sz="2000" dirty="0" smtClean="0"/>
              <a:t>Till södra radhuslängan och till tvärlängorna dras fibern i de gula rör som finns för </a:t>
            </a:r>
            <a:r>
              <a:rPr lang="sv-SE" altLang="sv-SE" sz="2000" dirty="0" err="1" smtClean="0"/>
              <a:t>ComHem</a:t>
            </a:r>
            <a:r>
              <a:rPr lang="sv-SE" altLang="sv-SE" sz="2000" dirty="0" smtClean="0"/>
              <a:t> nätet</a:t>
            </a:r>
            <a:br>
              <a:rPr lang="sv-SE" altLang="sv-SE" sz="2000" dirty="0" smtClean="0"/>
            </a:br>
            <a:r>
              <a:rPr lang="sv-SE" altLang="sv-SE" sz="2000" dirty="0" smtClean="0"/>
              <a:t>Mellan </a:t>
            </a:r>
            <a:r>
              <a:rPr lang="sv-SE" altLang="sv-SE" sz="2000" dirty="0" err="1" smtClean="0"/>
              <a:t>Bkv</a:t>
            </a:r>
            <a:r>
              <a:rPr lang="sv-SE" altLang="sv-SE" sz="2000" dirty="0" smtClean="0"/>
              <a:t> 430 och 460 behöver vi </a:t>
            </a:r>
            <a:r>
              <a:rPr lang="sv-SE" altLang="sv-SE" sz="2000" dirty="0" err="1" smtClean="0"/>
              <a:t>ev</a:t>
            </a:r>
            <a:r>
              <a:rPr lang="sv-SE" altLang="sv-SE" sz="2000" dirty="0" smtClean="0"/>
              <a:t> gräva ner ett gult rör</a:t>
            </a:r>
            <a:endParaRPr lang="sv-SE" altLang="sv-SE" sz="1800" i="1" dirty="0" smtClean="0"/>
          </a:p>
          <a:p>
            <a:pPr>
              <a:lnSpc>
                <a:spcPct val="80000"/>
              </a:lnSpc>
            </a:pPr>
            <a:endParaRPr lang="sv-SE" altLang="sv-SE" dirty="0" smtClean="0"/>
          </a:p>
          <a:p>
            <a:pPr>
              <a:lnSpc>
                <a:spcPct val="80000"/>
              </a:lnSpc>
            </a:pPr>
            <a:endParaRPr lang="sv-SE" altLang="sv-SE" dirty="0"/>
          </a:p>
        </p:txBody>
      </p:sp>
      <p:sp>
        <p:nvSpPr>
          <p:cNvPr id="74756" name="Footer Placeholder 4"/>
          <p:cNvSpPr txBox="1">
            <a:spLocks noGrp="1"/>
          </p:cNvSpPr>
          <p:nvPr/>
        </p:nvSpPr>
        <p:spPr bwMode="auto">
          <a:xfrm>
            <a:off x="2843808" y="6245225"/>
            <a:ext cx="3312368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sv-SE" altLang="sv-SE" sz="1400" dirty="0"/>
              <a:t>Samfälligheten Nattsländan,</a:t>
            </a:r>
            <a:br>
              <a:rPr lang="sv-SE" altLang="sv-SE" sz="1400" dirty="0"/>
            </a:br>
            <a:r>
              <a:rPr lang="sv-SE" altLang="sv-SE" sz="1400" dirty="0"/>
              <a:t>extra föreningsstämma 2016-09-14</a:t>
            </a:r>
          </a:p>
        </p:txBody>
      </p:sp>
    </p:spTree>
    <p:extLst>
      <p:ext uri="{BB962C8B-B14F-4D97-AF65-F5344CB8AC3E}">
        <p14:creationId xmlns:p14="http://schemas.microsoft.com/office/powerpoint/2010/main" val="570657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08050"/>
            <a:ext cx="7550150" cy="720725"/>
          </a:xfrm>
        </p:spPr>
        <p:txBody>
          <a:bodyPr/>
          <a:lstStyle/>
          <a:p>
            <a:r>
              <a:rPr lang="sv-SE" altLang="sv-SE" sz="4000" u="sng" dirty="0" smtClean="0"/>
              <a:t>Fibernätet, in till husen</a:t>
            </a:r>
            <a:endParaRPr lang="sv-SE" altLang="sv-SE" sz="4000" u="sng" dirty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823"/>
            <a:ext cx="8207375" cy="440040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v-SE" altLang="sv-SE" sz="2000" dirty="0" smtClean="0"/>
              <a:t>Fibern dras in i husen uppe vid ytterdörren och den kommer in uppe vid elskåpet ovanför hatthyllan</a:t>
            </a:r>
            <a:br>
              <a:rPr lang="sv-SE" altLang="sv-SE" sz="2000" dirty="0" smtClean="0"/>
            </a:br>
            <a:r>
              <a:rPr lang="sv-SE" altLang="sv-SE" sz="20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sv-SE" altLang="sv-SE" sz="2000" dirty="0" smtClean="0"/>
              <a:t>Ovanför hatthyllan placeras en kundenhet</a:t>
            </a:r>
            <a:br>
              <a:rPr lang="sv-SE" altLang="sv-SE" sz="2000" dirty="0" smtClean="0"/>
            </a:br>
            <a:r>
              <a:rPr lang="sv-SE" altLang="sv-SE" sz="2000" dirty="0" smtClean="0"/>
              <a:t>Troligen modell </a:t>
            </a:r>
            <a:r>
              <a:rPr lang="sv-SE" altLang="sv-SE" sz="2000" dirty="0" err="1" smtClean="0"/>
              <a:t>Inteno</a:t>
            </a:r>
            <a:r>
              <a:rPr lang="sv-SE" altLang="sv-SE" sz="2000" dirty="0" smtClean="0"/>
              <a:t> XG6846 som har storleken 11 x 14 x 3 cm</a:t>
            </a:r>
            <a:br>
              <a:rPr lang="sv-SE" altLang="sv-SE" sz="2000" dirty="0" smtClean="0"/>
            </a:br>
            <a:r>
              <a:rPr lang="sv-SE" altLang="sv-SE" sz="2000" dirty="0" smtClean="0"/>
              <a:t>Ström tas från elskåpet</a:t>
            </a:r>
            <a:br>
              <a:rPr lang="sv-SE" altLang="sv-SE" sz="2000" dirty="0" smtClean="0"/>
            </a:br>
            <a:endParaRPr lang="sv-SE" altLang="sv-SE" sz="2000" dirty="0" smtClean="0"/>
          </a:p>
          <a:p>
            <a:pPr>
              <a:lnSpc>
                <a:spcPct val="80000"/>
              </a:lnSpc>
            </a:pPr>
            <a:r>
              <a:rPr lang="sv-SE" altLang="sv-SE" sz="2000" dirty="0" smtClean="0"/>
              <a:t>Detta görs i samtliga fastigheter</a:t>
            </a:r>
            <a:r>
              <a:rPr lang="sv-SE" altLang="sv-SE" sz="2000" i="1" dirty="0" smtClean="0"/>
              <a:t/>
            </a:r>
            <a:br>
              <a:rPr lang="sv-SE" altLang="sv-SE" sz="2000" i="1" dirty="0" smtClean="0"/>
            </a:br>
            <a:endParaRPr lang="sv-SE" altLang="sv-SE" sz="2000" i="1" dirty="0" smtClean="0"/>
          </a:p>
          <a:p>
            <a:pPr>
              <a:lnSpc>
                <a:spcPct val="80000"/>
              </a:lnSpc>
            </a:pPr>
            <a:r>
              <a:rPr lang="sv-SE" altLang="sv-SE" sz="2000" dirty="0" smtClean="0"/>
              <a:t>Ägaren bestämmer sedan själv hur man ska använda fibern</a:t>
            </a:r>
            <a:br>
              <a:rPr lang="sv-SE" altLang="sv-SE" sz="2000" dirty="0" smtClean="0"/>
            </a:br>
            <a:endParaRPr lang="sv-SE" altLang="sv-SE" sz="2000" dirty="0" smtClean="0"/>
          </a:p>
          <a:p>
            <a:pPr>
              <a:lnSpc>
                <a:spcPct val="80000"/>
              </a:lnSpc>
            </a:pPr>
            <a:r>
              <a:rPr lang="sv-SE" altLang="sv-SE" sz="2000" dirty="0" err="1" smtClean="0"/>
              <a:t>ComHem</a:t>
            </a:r>
            <a:r>
              <a:rPr lang="sv-SE" altLang="sv-SE" sz="2000" dirty="0" smtClean="0"/>
              <a:t> nätet behålles tills vidare, </a:t>
            </a:r>
            <a:br>
              <a:rPr lang="sv-SE" altLang="sv-SE" sz="2000" dirty="0" smtClean="0"/>
            </a:br>
            <a:r>
              <a:rPr lang="sv-SE" altLang="sv-SE" sz="2000" dirty="0" smtClean="0"/>
              <a:t>här finns de analoga </a:t>
            </a:r>
            <a:r>
              <a:rPr lang="sv-SE" altLang="sv-SE" sz="2000" dirty="0" err="1" smtClean="0"/>
              <a:t>TV-kanalerna</a:t>
            </a:r>
            <a:r>
              <a:rPr lang="sv-SE" altLang="sv-SE" sz="2000" dirty="0" smtClean="0"/>
              <a:t/>
            </a:r>
            <a:br>
              <a:rPr lang="sv-SE" altLang="sv-SE" sz="2000" dirty="0" smtClean="0"/>
            </a:br>
            <a:endParaRPr lang="sv-SE" altLang="sv-SE" sz="2000" dirty="0" smtClean="0"/>
          </a:p>
          <a:p>
            <a:pPr>
              <a:lnSpc>
                <a:spcPct val="80000"/>
              </a:lnSpc>
            </a:pPr>
            <a:endParaRPr lang="sv-SE" altLang="sv-SE" dirty="0" smtClean="0"/>
          </a:p>
          <a:p>
            <a:pPr>
              <a:lnSpc>
                <a:spcPct val="80000"/>
              </a:lnSpc>
            </a:pPr>
            <a:endParaRPr lang="sv-SE" altLang="sv-SE" dirty="0"/>
          </a:p>
        </p:txBody>
      </p:sp>
      <p:sp>
        <p:nvSpPr>
          <p:cNvPr id="74756" name="Footer Placeholder 4"/>
          <p:cNvSpPr txBox="1">
            <a:spLocks noGrp="1"/>
          </p:cNvSpPr>
          <p:nvPr/>
        </p:nvSpPr>
        <p:spPr bwMode="auto">
          <a:xfrm>
            <a:off x="2843808" y="6245225"/>
            <a:ext cx="3312368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sv-SE" altLang="sv-SE" sz="1400" dirty="0"/>
              <a:t>Samfälligheten Nattsländan,</a:t>
            </a:r>
            <a:br>
              <a:rPr lang="sv-SE" altLang="sv-SE" sz="1400" dirty="0"/>
            </a:br>
            <a:r>
              <a:rPr lang="sv-SE" altLang="sv-SE" sz="1400" dirty="0"/>
              <a:t>extra föreningsstämma 2016-09-14</a:t>
            </a:r>
          </a:p>
        </p:txBody>
      </p:sp>
    </p:spTree>
    <p:extLst>
      <p:ext uri="{BB962C8B-B14F-4D97-AF65-F5344CB8AC3E}">
        <p14:creationId xmlns:p14="http://schemas.microsoft.com/office/powerpoint/2010/main" val="4065118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688"/>
            <a:ext cx="7550150" cy="936079"/>
          </a:xfrm>
        </p:spPr>
        <p:txBody>
          <a:bodyPr/>
          <a:lstStyle/>
          <a:p>
            <a:r>
              <a:rPr lang="sv-SE" altLang="sv-SE" sz="4000" u="sng" dirty="0" smtClean="0"/>
              <a:t>Att använda fibern fullt ut</a:t>
            </a:r>
            <a:endParaRPr lang="sv-SE" altLang="sv-SE" sz="4000" u="sng" dirty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2815"/>
            <a:ext cx="8352159" cy="447240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v-SE" altLang="sv-SE" sz="1800" dirty="0" smtClean="0"/>
              <a:t>Köp en bra router som är snabb och har utgångar för                 </a:t>
            </a:r>
            <a:r>
              <a:rPr lang="sv-SE" altLang="sv-SE" sz="1400" dirty="0" smtClean="0"/>
              <a:t>5 000 kr</a:t>
            </a:r>
            <a:r>
              <a:rPr lang="sv-SE" altLang="sv-SE" sz="1800" dirty="0"/>
              <a:t/>
            </a:r>
            <a:br>
              <a:rPr lang="sv-SE" altLang="sv-SE" sz="1800" dirty="0"/>
            </a:br>
            <a:r>
              <a:rPr lang="sv-SE" altLang="sv-SE" sz="1800" dirty="0" smtClean="0"/>
              <a:t>-- </a:t>
            </a:r>
            <a:r>
              <a:rPr lang="sv-SE" altLang="sv-SE" sz="1400" dirty="0" smtClean="0"/>
              <a:t>trådlös </a:t>
            </a:r>
            <a:r>
              <a:rPr lang="sv-SE" altLang="sv-SE" sz="1400" dirty="0"/>
              <a:t>internet, </a:t>
            </a:r>
            <a:r>
              <a:rPr lang="sv-SE" altLang="sv-SE" sz="1400" dirty="0" err="1" smtClean="0"/>
              <a:t>WiFi</a:t>
            </a:r>
            <a:r>
              <a:rPr lang="sv-SE" altLang="sv-SE" sz="1400" dirty="0" smtClean="0"/>
              <a:t> med hög hastighet                                                       (bara exempel)</a:t>
            </a:r>
            <a:r>
              <a:rPr lang="sv-SE" altLang="sv-SE" sz="1800" dirty="0"/>
              <a:t/>
            </a:r>
            <a:br>
              <a:rPr lang="sv-SE" altLang="sv-SE" sz="1800" dirty="0"/>
            </a:br>
            <a:r>
              <a:rPr lang="sv-SE" altLang="sv-SE" sz="1800" dirty="0" smtClean="0"/>
              <a:t>-- </a:t>
            </a:r>
            <a:r>
              <a:rPr lang="sv-SE" altLang="sv-SE" sz="1400" dirty="0" smtClean="0"/>
              <a:t>bredband/internet </a:t>
            </a:r>
            <a:r>
              <a:rPr lang="sv-SE" altLang="sv-SE" sz="1400" dirty="0"/>
              <a:t>via kabel</a:t>
            </a:r>
            <a:r>
              <a:rPr lang="sv-SE" altLang="sv-SE" sz="1800" dirty="0"/>
              <a:t/>
            </a:r>
            <a:br>
              <a:rPr lang="sv-SE" altLang="sv-SE" sz="1800" dirty="0"/>
            </a:br>
            <a:r>
              <a:rPr lang="sv-SE" altLang="sv-SE" sz="1800" dirty="0" smtClean="0"/>
              <a:t>-- </a:t>
            </a:r>
            <a:r>
              <a:rPr lang="sv-SE" altLang="sv-SE" sz="1400" dirty="0" err="1" smtClean="0"/>
              <a:t>digitalTV</a:t>
            </a:r>
            <a:r>
              <a:rPr lang="sv-SE" altLang="sv-SE" sz="1800" dirty="0"/>
              <a:t/>
            </a:r>
            <a:br>
              <a:rPr lang="sv-SE" altLang="sv-SE" sz="1800" dirty="0"/>
            </a:br>
            <a:r>
              <a:rPr lang="sv-SE" altLang="sv-SE" sz="1800" dirty="0" smtClean="0"/>
              <a:t>-- </a:t>
            </a:r>
            <a:r>
              <a:rPr lang="sv-SE" altLang="sv-SE" sz="1400" dirty="0" smtClean="0"/>
              <a:t>IP-telefoni</a:t>
            </a:r>
            <a:r>
              <a:rPr lang="sv-SE" altLang="sv-SE" sz="1800" dirty="0" smtClean="0"/>
              <a:t/>
            </a:r>
            <a:br>
              <a:rPr lang="sv-SE" altLang="sv-SE" sz="1800" dirty="0" smtClean="0"/>
            </a:br>
            <a:endParaRPr lang="sv-SE" altLang="sv-SE" sz="1800" dirty="0" smtClean="0"/>
          </a:p>
          <a:p>
            <a:pPr>
              <a:lnSpc>
                <a:spcPct val="80000"/>
              </a:lnSpc>
            </a:pPr>
            <a:r>
              <a:rPr lang="sv-SE" altLang="sv-SE" sz="1800" dirty="0" smtClean="0"/>
              <a:t>Placera kundenhet och router i ett </a:t>
            </a:r>
            <a:r>
              <a:rPr lang="sv-SE" altLang="sv-SE" sz="1800" dirty="0" err="1" smtClean="0"/>
              <a:t>mediaskåp</a:t>
            </a:r>
            <a:r>
              <a:rPr lang="sv-SE" altLang="sv-SE" sz="1800" dirty="0" smtClean="0"/>
              <a:t>                              </a:t>
            </a:r>
            <a:r>
              <a:rPr lang="sv-SE" altLang="sv-SE" sz="1400" dirty="0" err="1" smtClean="0"/>
              <a:t>inkl</a:t>
            </a:r>
            <a:r>
              <a:rPr lang="sv-SE" altLang="sv-SE" sz="1800" dirty="0" smtClean="0"/>
              <a:t> </a:t>
            </a:r>
            <a:br>
              <a:rPr lang="sv-SE" altLang="sv-SE" sz="1800" dirty="0" smtClean="0"/>
            </a:br>
            <a:r>
              <a:rPr lang="sv-SE" altLang="sv-SE" sz="1800" dirty="0" smtClean="0"/>
              <a:t>-- </a:t>
            </a:r>
            <a:r>
              <a:rPr lang="sv-SE" altLang="sv-SE" sz="1400" dirty="0" smtClean="0"/>
              <a:t>gör installationen snyggare, samlar allt i ett skåp</a:t>
            </a:r>
            <a:r>
              <a:rPr lang="sv-SE" altLang="sv-SE" sz="1800" dirty="0" smtClean="0"/>
              <a:t/>
            </a:r>
            <a:br>
              <a:rPr lang="sv-SE" altLang="sv-SE" sz="1800" dirty="0" smtClean="0"/>
            </a:br>
            <a:endParaRPr lang="sv-SE" altLang="sv-SE" sz="1800" dirty="0" smtClean="0"/>
          </a:p>
          <a:p>
            <a:pPr>
              <a:lnSpc>
                <a:spcPct val="80000"/>
              </a:lnSpc>
            </a:pPr>
            <a:r>
              <a:rPr lang="sv-SE" altLang="sv-SE" sz="1800" dirty="0"/>
              <a:t>Teckna ett abonnemang hos en operatör i Stadsnätet</a:t>
            </a:r>
            <a:r>
              <a:rPr lang="sv-SE" altLang="sv-SE" sz="1800" i="1" dirty="0" smtClean="0"/>
              <a:t/>
            </a:r>
            <a:br>
              <a:rPr lang="sv-SE" altLang="sv-SE" sz="1800" i="1" dirty="0" smtClean="0"/>
            </a:br>
            <a:endParaRPr lang="sv-SE" altLang="sv-SE" sz="1800" i="1" dirty="0" smtClean="0"/>
          </a:p>
          <a:p>
            <a:pPr>
              <a:lnSpc>
                <a:spcPct val="80000"/>
              </a:lnSpc>
            </a:pPr>
            <a:r>
              <a:rPr lang="sv-SE" altLang="sv-SE" sz="1800" dirty="0" smtClean="0"/>
              <a:t>Drag en kabel till en digitalbox före TV-apparaten                         </a:t>
            </a:r>
            <a:r>
              <a:rPr lang="sv-SE" altLang="sv-SE" sz="1400" dirty="0" err="1" smtClean="0"/>
              <a:t>inkl</a:t>
            </a:r>
            <a:r>
              <a:rPr lang="sv-SE" altLang="sv-SE" sz="1800" dirty="0" smtClean="0"/>
              <a:t/>
            </a:r>
            <a:br>
              <a:rPr lang="sv-SE" altLang="sv-SE" sz="1800" dirty="0" smtClean="0"/>
            </a:br>
            <a:r>
              <a:rPr lang="sv-SE" altLang="sv-SE" sz="1800" dirty="0" smtClean="0"/>
              <a:t>-- </a:t>
            </a:r>
            <a:r>
              <a:rPr lang="sv-SE" altLang="sv-SE" sz="1400" dirty="0" smtClean="0"/>
              <a:t>digitalboxen får man </a:t>
            </a:r>
            <a:r>
              <a:rPr lang="sv-SE" altLang="sv-SE" sz="1400" dirty="0" err="1" smtClean="0"/>
              <a:t>trol</a:t>
            </a:r>
            <a:r>
              <a:rPr lang="sv-SE" altLang="sv-SE" sz="1400" dirty="0" smtClean="0"/>
              <a:t> av operatören</a:t>
            </a:r>
            <a:r>
              <a:rPr lang="sv-SE" altLang="sv-SE" sz="1800" dirty="0" smtClean="0"/>
              <a:t/>
            </a:r>
            <a:br>
              <a:rPr lang="sv-SE" altLang="sv-SE" sz="1800" dirty="0" smtClean="0"/>
            </a:br>
            <a:endParaRPr lang="sv-SE" altLang="sv-SE" sz="1800" dirty="0" smtClean="0"/>
          </a:p>
          <a:p>
            <a:pPr>
              <a:lnSpc>
                <a:spcPct val="80000"/>
              </a:lnSpc>
            </a:pPr>
            <a:r>
              <a:rPr lang="sv-SE" altLang="sv-SE" sz="1800" dirty="0" smtClean="0"/>
              <a:t>Drag en kabel till telefonen</a:t>
            </a:r>
            <a:br>
              <a:rPr lang="sv-SE" altLang="sv-SE" sz="1800" dirty="0" smtClean="0"/>
            </a:br>
            <a:r>
              <a:rPr lang="sv-SE" altLang="sv-SE" sz="1800" dirty="0" smtClean="0"/>
              <a:t> -- </a:t>
            </a:r>
            <a:r>
              <a:rPr lang="sv-SE" altLang="sv-SE" sz="1400" dirty="0" smtClean="0"/>
              <a:t>för att få </a:t>
            </a:r>
            <a:r>
              <a:rPr lang="sv-SE" altLang="sv-SE" sz="1400" dirty="0" err="1" smtClean="0"/>
              <a:t>IPtelefoni</a:t>
            </a:r>
            <a:r>
              <a:rPr lang="sv-SE" altLang="sv-SE" sz="1800" dirty="0" smtClean="0"/>
              <a:t/>
            </a:r>
            <a:br>
              <a:rPr lang="sv-SE" altLang="sv-SE" sz="1800" dirty="0" smtClean="0"/>
            </a:br>
            <a:r>
              <a:rPr lang="sv-SE" altLang="sv-SE" sz="18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sv-SE" altLang="sv-SE" sz="1800" dirty="0" smtClean="0"/>
              <a:t>För att få högsta hastigheten och tillförlitligaste                         </a:t>
            </a:r>
            <a:r>
              <a:rPr lang="sv-SE" altLang="sv-SE" sz="1400" dirty="0" smtClean="0"/>
              <a:t>delvis</a:t>
            </a:r>
            <a:r>
              <a:rPr lang="sv-SE" altLang="sv-SE" sz="1800" dirty="0" smtClean="0"/>
              <a:t> </a:t>
            </a:r>
            <a:r>
              <a:rPr lang="sv-SE" altLang="sv-SE" sz="1400" dirty="0" err="1" smtClean="0"/>
              <a:t>inkl</a:t>
            </a:r>
            <a:r>
              <a:rPr lang="sv-SE" altLang="sv-SE" sz="1800" dirty="0" smtClean="0"/>
              <a:t/>
            </a:r>
            <a:br>
              <a:rPr lang="sv-SE" altLang="sv-SE" sz="1800" dirty="0" smtClean="0"/>
            </a:br>
            <a:r>
              <a:rPr lang="sv-SE" altLang="sv-SE" sz="1800" dirty="0" smtClean="0"/>
              <a:t>anslutningen så drag en kabel till datorn</a:t>
            </a:r>
            <a:r>
              <a:rPr lang="sv-SE" altLang="sv-SE" sz="2000" dirty="0" smtClean="0"/>
              <a:t/>
            </a:r>
            <a:br>
              <a:rPr lang="sv-SE" altLang="sv-SE" sz="2000" dirty="0" smtClean="0"/>
            </a:br>
            <a:endParaRPr lang="sv-SE" altLang="sv-SE" sz="2000" dirty="0" smtClean="0"/>
          </a:p>
          <a:p>
            <a:pPr>
              <a:lnSpc>
                <a:spcPct val="80000"/>
              </a:lnSpc>
            </a:pPr>
            <a:endParaRPr lang="sv-SE" altLang="sv-SE" dirty="0" smtClean="0"/>
          </a:p>
          <a:p>
            <a:pPr>
              <a:lnSpc>
                <a:spcPct val="80000"/>
              </a:lnSpc>
            </a:pPr>
            <a:endParaRPr lang="sv-SE" altLang="sv-SE" dirty="0"/>
          </a:p>
        </p:txBody>
      </p:sp>
      <p:sp>
        <p:nvSpPr>
          <p:cNvPr id="74756" name="Footer Placeholder 4"/>
          <p:cNvSpPr txBox="1">
            <a:spLocks noGrp="1"/>
          </p:cNvSpPr>
          <p:nvPr/>
        </p:nvSpPr>
        <p:spPr bwMode="auto">
          <a:xfrm>
            <a:off x="2843808" y="6245225"/>
            <a:ext cx="3312368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sv-SE" altLang="sv-SE" sz="1400" dirty="0"/>
              <a:t>Samfälligheten Nattsländan,</a:t>
            </a:r>
            <a:br>
              <a:rPr lang="sv-SE" altLang="sv-SE" sz="1400" dirty="0"/>
            </a:br>
            <a:r>
              <a:rPr lang="sv-SE" altLang="sv-SE" sz="1400" dirty="0"/>
              <a:t>extra föreningsstämma 2016-09-14</a:t>
            </a:r>
          </a:p>
        </p:txBody>
      </p:sp>
    </p:spTree>
    <p:extLst>
      <p:ext uri="{BB962C8B-B14F-4D97-AF65-F5344CB8AC3E}">
        <p14:creationId xmlns:p14="http://schemas.microsoft.com/office/powerpoint/2010/main" val="1884660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80728"/>
            <a:ext cx="7550150" cy="648047"/>
          </a:xfrm>
        </p:spPr>
        <p:txBody>
          <a:bodyPr/>
          <a:lstStyle/>
          <a:p>
            <a:r>
              <a:rPr lang="sv-SE" altLang="sv-SE" sz="4000" u="sng" dirty="0"/>
              <a:t>Att använda </a:t>
            </a:r>
            <a:r>
              <a:rPr lang="sv-SE" altLang="sv-SE" sz="4000" u="sng" dirty="0" smtClean="0"/>
              <a:t>fibern bara för TV</a:t>
            </a:r>
            <a:endParaRPr lang="sv-SE" altLang="sv-SE" sz="4000" u="sng" dirty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60848"/>
            <a:ext cx="8280151" cy="418437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v-SE" altLang="sv-SE" sz="2000" dirty="0" smtClean="0"/>
              <a:t>Fortsätt att använda </a:t>
            </a:r>
            <a:r>
              <a:rPr lang="sv-SE" altLang="sv-SE" sz="2000" dirty="0" err="1" smtClean="0"/>
              <a:t>ComHem</a:t>
            </a:r>
            <a:r>
              <a:rPr lang="sv-SE" altLang="sv-SE" sz="2000" dirty="0" smtClean="0"/>
              <a:t> nätet precis som tidigare</a:t>
            </a:r>
            <a:br>
              <a:rPr lang="sv-SE" altLang="sv-SE" sz="2000" dirty="0" smtClean="0"/>
            </a:br>
            <a:endParaRPr lang="sv-SE" altLang="sv-SE" sz="2000" dirty="0" smtClean="0"/>
          </a:p>
          <a:p>
            <a:pPr>
              <a:lnSpc>
                <a:spcPct val="80000"/>
              </a:lnSpc>
            </a:pPr>
            <a:r>
              <a:rPr lang="sv-SE" altLang="sv-SE" sz="2000" dirty="0" smtClean="0"/>
              <a:t>Förbered er på att använda fibern för att se på TV, </a:t>
            </a:r>
            <a:br>
              <a:rPr lang="sv-SE" altLang="sv-SE" sz="2000" dirty="0" smtClean="0"/>
            </a:br>
            <a:r>
              <a:rPr lang="sv-SE" altLang="sv-SE" sz="2000" dirty="0" smtClean="0"/>
              <a:t>   </a:t>
            </a:r>
            <a:r>
              <a:rPr lang="sv-SE" altLang="sv-SE" sz="1400" dirty="0" smtClean="0"/>
              <a:t>dvs </a:t>
            </a:r>
            <a:r>
              <a:rPr lang="sv-SE" altLang="sv-SE" sz="1400" dirty="0" err="1" smtClean="0"/>
              <a:t>digitalTV</a:t>
            </a:r>
            <a:r>
              <a:rPr lang="sv-SE" altLang="sv-SE" sz="2000" dirty="0" smtClean="0"/>
              <a:t/>
            </a:r>
            <a:br>
              <a:rPr lang="sv-SE" altLang="sv-SE" sz="2000" dirty="0" smtClean="0"/>
            </a:br>
            <a:endParaRPr lang="sv-SE" altLang="sv-SE" sz="2000" dirty="0" smtClean="0"/>
          </a:p>
          <a:p>
            <a:pPr>
              <a:lnSpc>
                <a:spcPct val="80000"/>
              </a:lnSpc>
            </a:pPr>
            <a:r>
              <a:rPr lang="sv-SE" altLang="sv-SE" sz="2000" dirty="0" smtClean="0"/>
              <a:t>Teckna ett TV-abonnemang hos en operatör i Stadsnätet        </a:t>
            </a:r>
            <a:r>
              <a:rPr lang="sv-SE" altLang="sv-SE" sz="1400" dirty="0" smtClean="0"/>
              <a:t>Telia</a:t>
            </a:r>
            <a:r>
              <a:rPr lang="sv-SE" altLang="sv-SE" sz="2000" dirty="0" smtClean="0"/>
              <a:t/>
            </a:r>
            <a:br>
              <a:rPr lang="sv-SE" altLang="sv-SE" sz="2000" dirty="0" smtClean="0"/>
            </a:br>
            <a:r>
              <a:rPr lang="sv-SE" altLang="sv-SE" sz="2000" dirty="0" smtClean="0"/>
              <a:t>   </a:t>
            </a:r>
            <a:r>
              <a:rPr lang="sv-SE" altLang="sv-SE" sz="1400" dirty="0" smtClean="0"/>
              <a:t>då får man </a:t>
            </a:r>
            <a:r>
              <a:rPr lang="sv-SE" altLang="sv-SE" sz="1400" dirty="0" err="1" smtClean="0"/>
              <a:t>trol</a:t>
            </a:r>
            <a:r>
              <a:rPr lang="sv-SE" altLang="sv-SE" sz="1400" dirty="0" smtClean="0"/>
              <a:t> en </a:t>
            </a:r>
            <a:r>
              <a:rPr lang="sv-SE" altLang="sv-SE" sz="1400" dirty="0" err="1" smtClean="0"/>
              <a:t>digTV</a:t>
            </a:r>
            <a:r>
              <a:rPr lang="sv-SE" altLang="sv-SE" sz="1400" dirty="0" smtClean="0"/>
              <a:t>-box att ansluta före </a:t>
            </a:r>
            <a:r>
              <a:rPr lang="sv-SE" altLang="sv-SE" sz="1400" dirty="0" err="1" smtClean="0"/>
              <a:t>TVn</a:t>
            </a:r>
            <a:r>
              <a:rPr lang="sv-SE" altLang="sv-SE" sz="1400" dirty="0" smtClean="0"/>
              <a:t>                                                  Lagom </a:t>
            </a:r>
            <a:br>
              <a:rPr lang="sv-SE" altLang="sv-SE" sz="1400" dirty="0" smtClean="0"/>
            </a:br>
            <a:r>
              <a:rPr lang="sv-SE" altLang="sv-SE" sz="2000" dirty="0" smtClean="0"/>
              <a:t>                                                                                     </a:t>
            </a:r>
            <a:r>
              <a:rPr lang="sv-SE" altLang="sv-SE" sz="1400" dirty="0" smtClean="0"/>
              <a:t>279 kr/mån</a:t>
            </a:r>
            <a:r>
              <a:rPr lang="sv-SE" altLang="sv-SE" sz="2000" dirty="0" smtClean="0"/>
              <a:t/>
            </a:r>
            <a:br>
              <a:rPr lang="sv-SE" altLang="sv-SE" sz="2000" dirty="0" smtClean="0"/>
            </a:br>
            <a:r>
              <a:rPr lang="sv-SE" altLang="sv-SE" sz="2000" dirty="0" smtClean="0"/>
              <a:t> </a:t>
            </a:r>
            <a:endParaRPr lang="sv-SE" altLang="sv-SE" sz="2000" i="1" dirty="0" smtClean="0"/>
          </a:p>
          <a:p>
            <a:pPr>
              <a:lnSpc>
                <a:spcPct val="80000"/>
              </a:lnSpc>
            </a:pPr>
            <a:r>
              <a:rPr lang="sv-SE" altLang="sv-SE" sz="2000" dirty="0" smtClean="0"/>
              <a:t>Drag en kabel från kundenheten till digitalboxen                  </a:t>
            </a:r>
            <a:r>
              <a:rPr lang="sv-SE" altLang="sv-SE" sz="1400" dirty="0" smtClean="0"/>
              <a:t>1 900 kr</a:t>
            </a:r>
            <a:br>
              <a:rPr lang="sv-SE" altLang="sv-SE" sz="1400" dirty="0" smtClean="0"/>
            </a:br>
            <a:r>
              <a:rPr lang="sv-SE" altLang="sv-SE" sz="1400" dirty="0" smtClean="0"/>
              <a:t>     tex via lilla rummet, klädkammaren och stora rummet                                    (bara exempel)</a:t>
            </a:r>
            <a:br>
              <a:rPr lang="sv-SE" altLang="sv-SE" sz="1400" dirty="0" smtClean="0"/>
            </a:br>
            <a:r>
              <a:rPr lang="sv-SE" altLang="sv-SE" sz="2000" dirty="0" smtClean="0"/>
              <a:t/>
            </a:r>
            <a:br>
              <a:rPr lang="sv-SE" altLang="sv-SE" sz="2000" dirty="0" smtClean="0"/>
            </a:br>
            <a:endParaRPr lang="sv-SE" altLang="sv-SE" sz="2000" dirty="0" smtClean="0"/>
          </a:p>
          <a:p>
            <a:pPr marL="0" indent="0">
              <a:lnSpc>
                <a:spcPct val="80000"/>
              </a:lnSpc>
              <a:buNone/>
            </a:pPr>
            <a:endParaRPr lang="sv-SE" altLang="sv-SE" dirty="0" smtClean="0"/>
          </a:p>
        </p:txBody>
      </p:sp>
      <p:sp>
        <p:nvSpPr>
          <p:cNvPr id="74756" name="Footer Placeholder 4"/>
          <p:cNvSpPr txBox="1">
            <a:spLocks noGrp="1"/>
          </p:cNvSpPr>
          <p:nvPr/>
        </p:nvSpPr>
        <p:spPr bwMode="auto">
          <a:xfrm>
            <a:off x="2843808" y="6245225"/>
            <a:ext cx="3312368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sv-SE" altLang="sv-SE" sz="1400" dirty="0"/>
              <a:t>Samfälligheten Nattsländan,</a:t>
            </a:r>
            <a:br>
              <a:rPr lang="sv-SE" altLang="sv-SE" sz="1400" dirty="0"/>
            </a:br>
            <a:r>
              <a:rPr lang="sv-SE" altLang="sv-SE" sz="1400" dirty="0"/>
              <a:t>extra föreningsstämma 2016-09-14</a:t>
            </a:r>
          </a:p>
        </p:txBody>
      </p:sp>
    </p:spTree>
    <p:extLst>
      <p:ext uri="{BB962C8B-B14F-4D97-AF65-F5344CB8AC3E}">
        <p14:creationId xmlns:p14="http://schemas.microsoft.com/office/powerpoint/2010/main" val="118761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99877" y="692696"/>
            <a:ext cx="7550150" cy="1006673"/>
          </a:xfrm>
        </p:spPr>
        <p:txBody>
          <a:bodyPr/>
          <a:lstStyle/>
          <a:p>
            <a:r>
              <a:rPr lang="sv-SE" altLang="sv-SE" sz="4000" u="sng" dirty="0" smtClean="0"/>
              <a:t>Anläggningsbeslutet (1)</a:t>
            </a:r>
            <a:endParaRPr lang="sv-SE" altLang="sv-SE" sz="4000" u="sng" dirty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824"/>
            <a:ext cx="8207375" cy="4400402"/>
          </a:xfrm>
        </p:spPr>
        <p:txBody>
          <a:bodyPr/>
          <a:lstStyle/>
          <a:p>
            <a:r>
              <a:rPr lang="sv-SE" altLang="sv-SE" sz="1800" dirty="0" smtClean="0"/>
              <a:t>Anläggningsbeslutet definierar hur vårt område ska se ut</a:t>
            </a:r>
            <a:br>
              <a:rPr lang="sv-SE" altLang="sv-SE" sz="1800" dirty="0" smtClean="0"/>
            </a:br>
            <a:endParaRPr lang="sv-SE" altLang="sv-SE" sz="1800" dirty="0" smtClean="0"/>
          </a:p>
          <a:p>
            <a:r>
              <a:rPr lang="sv-SE" altLang="sv-SE" sz="1800" dirty="0" smtClean="0"/>
              <a:t>Fibernätet föreslås dras på ett sådant sätt att det </a:t>
            </a:r>
            <a:r>
              <a:rPr lang="sv-SE" altLang="sv-SE" sz="1800" u="sng" dirty="0" smtClean="0"/>
              <a:t>inte</a:t>
            </a:r>
            <a:r>
              <a:rPr lang="sv-SE" altLang="sv-SE" sz="1800" dirty="0" smtClean="0"/>
              <a:t> ryms inom det nuvarande anläggningsbeslutet</a:t>
            </a:r>
            <a:br>
              <a:rPr lang="sv-SE" altLang="sv-SE" sz="1800" dirty="0" smtClean="0"/>
            </a:br>
            <a:endParaRPr lang="sv-SE" altLang="sv-SE" sz="1800" dirty="0" smtClean="0"/>
          </a:p>
          <a:p>
            <a:r>
              <a:rPr lang="sv-SE" altLang="sv-SE" sz="1800" dirty="0" smtClean="0"/>
              <a:t>En komplettering behövs</a:t>
            </a:r>
            <a:r>
              <a:rPr lang="sv-SE" altLang="sv-SE" sz="2000" dirty="0" smtClean="0"/>
              <a:t/>
            </a:r>
            <a:br>
              <a:rPr lang="sv-SE" altLang="sv-SE" sz="2000" dirty="0" smtClean="0"/>
            </a:br>
            <a:r>
              <a:rPr lang="sv-SE" altLang="sv-SE" sz="2000" dirty="0" smtClean="0"/>
              <a:t>-- </a:t>
            </a:r>
            <a:r>
              <a:rPr lang="sv-SE" altLang="sv-SE" sz="1400" dirty="0" smtClean="0"/>
              <a:t>Det säger även Villaföreningen</a:t>
            </a:r>
            <a:r>
              <a:rPr lang="sv-SE" altLang="sv-SE" sz="2000" dirty="0" smtClean="0"/>
              <a:t/>
            </a:r>
            <a:br>
              <a:rPr lang="sv-SE" altLang="sv-SE" sz="2000" dirty="0" smtClean="0"/>
            </a:br>
            <a:r>
              <a:rPr lang="sv-SE" altLang="sv-SE" sz="2000" dirty="0" smtClean="0"/>
              <a:t>-- </a:t>
            </a:r>
            <a:r>
              <a:rPr lang="sv-SE" altLang="sv-SE" sz="1400" dirty="0" smtClean="0"/>
              <a:t>Det finns en lag som heter ”</a:t>
            </a:r>
            <a:r>
              <a:rPr lang="sv-SE" altLang="sv-SE" sz="1400" dirty="0" err="1" smtClean="0"/>
              <a:t>Anläggningslagen</a:t>
            </a:r>
            <a:r>
              <a:rPr lang="sv-SE" altLang="sv-SE" sz="1400" dirty="0" smtClean="0"/>
              <a:t>” = AL</a:t>
            </a:r>
            <a:r>
              <a:rPr lang="sv-SE" altLang="sv-SE" sz="2000" dirty="0" smtClean="0"/>
              <a:t/>
            </a:r>
            <a:br>
              <a:rPr lang="sv-SE" altLang="sv-SE" sz="2000" dirty="0" smtClean="0"/>
            </a:br>
            <a:endParaRPr lang="sv-SE" altLang="sv-SE" sz="2000" dirty="0" smtClean="0"/>
          </a:p>
          <a:p>
            <a:r>
              <a:rPr lang="sv-SE" altLang="sv-SE" sz="1800" dirty="0" smtClean="0"/>
              <a:t>Styrelsen har varit i kontakt med Lantmäterimyndigheten</a:t>
            </a:r>
            <a:br>
              <a:rPr lang="sv-SE" altLang="sv-SE" sz="1800" dirty="0" smtClean="0"/>
            </a:br>
            <a:r>
              <a:rPr lang="sv-SE" altLang="sv-SE" sz="1800" dirty="0" smtClean="0"/>
              <a:t> på </a:t>
            </a:r>
            <a:r>
              <a:rPr lang="sv-SE" altLang="sv-SE" sz="1800" dirty="0" err="1" smtClean="0"/>
              <a:t>Thn’s</a:t>
            </a:r>
            <a:r>
              <a:rPr lang="sv-SE" altLang="sv-SE" sz="1800" dirty="0" smtClean="0"/>
              <a:t> Kommun</a:t>
            </a:r>
            <a:br>
              <a:rPr lang="sv-SE" altLang="sv-SE" sz="1800" dirty="0" smtClean="0"/>
            </a:br>
            <a:endParaRPr lang="sv-SE" altLang="sv-SE" sz="1800" dirty="0" smtClean="0"/>
          </a:p>
          <a:p>
            <a:r>
              <a:rPr lang="sv-SE" altLang="sv-SE" sz="1800" dirty="0" smtClean="0"/>
              <a:t>Lantmäteriet begär att medlemmarna ska besluta om kompletteringen</a:t>
            </a:r>
            <a:r>
              <a:rPr lang="sv-SE" altLang="sv-SE" sz="2400" dirty="0"/>
              <a:t/>
            </a:r>
            <a:br>
              <a:rPr lang="sv-SE" altLang="sv-SE" sz="2400" dirty="0"/>
            </a:br>
            <a:endParaRPr lang="sv-SE" altLang="sv-SE" sz="2400" dirty="0"/>
          </a:p>
        </p:txBody>
      </p:sp>
      <p:sp>
        <p:nvSpPr>
          <p:cNvPr id="72708" name="Footer Placeholder 4"/>
          <p:cNvSpPr txBox="1">
            <a:spLocks noGrp="1"/>
          </p:cNvSpPr>
          <p:nvPr/>
        </p:nvSpPr>
        <p:spPr bwMode="auto">
          <a:xfrm>
            <a:off x="2875992" y="6245225"/>
            <a:ext cx="3392016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sv-SE" altLang="sv-SE" sz="1400" dirty="0"/>
              <a:t>Samfälligheten Nattsländan,</a:t>
            </a:r>
            <a:br>
              <a:rPr lang="sv-SE" altLang="sv-SE" sz="1400" dirty="0"/>
            </a:br>
            <a:r>
              <a:rPr lang="sv-SE" altLang="sv-SE" sz="1400" dirty="0"/>
              <a:t>extra föreningsstämma 2016-09-14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99877" y="692696"/>
            <a:ext cx="7550150" cy="1006673"/>
          </a:xfrm>
        </p:spPr>
        <p:txBody>
          <a:bodyPr/>
          <a:lstStyle/>
          <a:p>
            <a:r>
              <a:rPr lang="sv-SE" altLang="sv-SE" sz="4000" u="sng" dirty="0" smtClean="0"/>
              <a:t>Anläggningsbeslutet (2)</a:t>
            </a:r>
            <a:endParaRPr lang="sv-SE" altLang="sv-SE" sz="4000" u="sng" dirty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824"/>
            <a:ext cx="8207375" cy="4400402"/>
          </a:xfrm>
        </p:spPr>
        <p:txBody>
          <a:bodyPr/>
          <a:lstStyle/>
          <a:p>
            <a:r>
              <a:rPr lang="sv-SE" altLang="sv-SE" sz="1800" dirty="0" smtClean="0"/>
              <a:t>Därför har vi den extra årsstämman här idag</a:t>
            </a:r>
            <a:br>
              <a:rPr lang="sv-SE" altLang="sv-SE" sz="1800" dirty="0" smtClean="0"/>
            </a:br>
            <a:endParaRPr lang="sv-SE" altLang="sv-SE" sz="1800" dirty="0" smtClean="0"/>
          </a:p>
          <a:p>
            <a:r>
              <a:rPr lang="sv-SE" altLang="sv-SE" sz="1800" dirty="0" smtClean="0"/>
              <a:t>Lantmäteriet lovar att om vi har ett protokoll från detta möte före den 1 oktober så ska dom</a:t>
            </a:r>
            <a:br>
              <a:rPr lang="sv-SE" altLang="sv-SE" sz="1800" dirty="0" smtClean="0"/>
            </a:br>
            <a:r>
              <a:rPr lang="sv-SE" altLang="sv-SE" sz="1800" dirty="0" smtClean="0"/>
              <a:t/>
            </a:r>
            <a:br>
              <a:rPr lang="sv-SE" altLang="sv-SE" sz="1800" dirty="0" smtClean="0"/>
            </a:br>
            <a:r>
              <a:rPr lang="sv-SE" altLang="sv-SE" sz="1800" dirty="0" smtClean="0"/>
              <a:t>   -- behandla vårt ärende under oktober månad</a:t>
            </a:r>
            <a:br>
              <a:rPr lang="sv-SE" altLang="sv-SE" sz="1800" dirty="0" smtClean="0"/>
            </a:br>
            <a:r>
              <a:rPr lang="sv-SE" altLang="sv-SE" sz="1800" dirty="0" smtClean="0"/>
              <a:t>   -- ge oss ett kompletterat anläggningsbesked före 1 november</a:t>
            </a:r>
            <a:br>
              <a:rPr lang="sv-SE" altLang="sv-SE" sz="1800" dirty="0" smtClean="0"/>
            </a:br>
            <a:endParaRPr lang="sv-SE" altLang="sv-SE" sz="1800" dirty="0" smtClean="0"/>
          </a:p>
          <a:p>
            <a:r>
              <a:rPr lang="sv-SE" altLang="sv-SE" sz="1800" dirty="0" smtClean="0"/>
              <a:t>Priset blir 49 000 kr, </a:t>
            </a:r>
            <a:br>
              <a:rPr lang="sv-SE" altLang="sv-SE" sz="1800" dirty="0" smtClean="0"/>
            </a:br>
            <a:r>
              <a:rPr lang="sv-SE" altLang="sv-SE" sz="1800" dirty="0" smtClean="0"/>
              <a:t>   det är ett fast pris</a:t>
            </a:r>
            <a:r>
              <a:rPr lang="sv-SE" altLang="sv-SE" sz="2000" dirty="0" smtClean="0"/>
              <a:t/>
            </a:r>
            <a:br>
              <a:rPr lang="sv-SE" altLang="sv-SE" sz="2000" dirty="0" smtClean="0"/>
            </a:br>
            <a:endParaRPr lang="sv-SE" altLang="sv-SE" sz="2000" dirty="0" smtClean="0"/>
          </a:p>
          <a:p>
            <a:pPr marL="0" indent="0">
              <a:buNone/>
            </a:pPr>
            <a:r>
              <a:rPr lang="sv-SE" altLang="sv-SE" sz="2400" dirty="0"/>
              <a:t/>
            </a:r>
            <a:br>
              <a:rPr lang="sv-SE" altLang="sv-SE" sz="2400" dirty="0"/>
            </a:br>
            <a:endParaRPr lang="sv-SE" altLang="sv-SE" sz="2400" dirty="0"/>
          </a:p>
        </p:txBody>
      </p:sp>
      <p:sp>
        <p:nvSpPr>
          <p:cNvPr id="72708" name="Footer Placeholder 4"/>
          <p:cNvSpPr txBox="1">
            <a:spLocks noGrp="1"/>
          </p:cNvSpPr>
          <p:nvPr/>
        </p:nvSpPr>
        <p:spPr bwMode="auto">
          <a:xfrm>
            <a:off x="2875992" y="6245225"/>
            <a:ext cx="3392016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sv-SE" altLang="sv-SE" sz="1400" dirty="0"/>
              <a:t>Samfälligheten Nattsländan,</a:t>
            </a:r>
            <a:br>
              <a:rPr lang="sv-SE" altLang="sv-SE" sz="1400" dirty="0"/>
            </a:br>
            <a:r>
              <a:rPr lang="sv-SE" altLang="sv-SE" sz="1400" dirty="0"/>
              <a:t>extra föreningsstämma 2016-09-14</a:t>
            </a:r>
          </a:p>
        </p:txBody>
      </p:sp>
    </p:spTree>
    <p:extLst>
      <p:ext uri="{BB962C8B-B14F-4D97-AF65-F5344CB8AC3E}">
        <p14:creationId xmlns:p14="http://schemas.microsoft.com/office/powerpoint/2010/main" val="412243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obal">
  <a:themeElements>
    <a:clrScheme name="Global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Global">
      <a:majorFont>
        <a:latin typeface="Times New Roman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alt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alt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Global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Designs\Global.pot</Template>
  <TotalTime>6862</TotalTime>
  <Words>241</Words>
  <Application>Microsoft Office PowerPoint</Application>
  <PresentationFormat>Bildspel på skärmen (4:3)</PresentationFormat>
  <Paragraphs>94</Paragraphs>
  <Slides>13</Slides>
  <Notes>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7" baseType="lpstr">
      <vt:lpstr>Arial</vt:lpstr>
      <vt:lpstr>Tahoma</vt:lpstr>
      <vt:lpstr>Times New Roman</vt:lpstr>
      <vt:lpstr>Global</vt:lpstr>
      <vt:lpstr>Bakgrund</vt:lpstr>
      <vt:lpstr>Varför fiber</vt:lpstr>
      <vt:lpstr>Fibernätet, övergripande</vt:lpstr>
      <vt:lpstr>Fibernätet, dragningen</vt:lpstr>
      <vt:lpstr>Fibernätet, in till husen</vt:lpstr>
      <vt:lpstr>Att använda fibern fullt ut</vt:lpstr>
      <vt:lpstr>Att använda fibern bara för TV</vt:lpstr>
      <vt:lpstr>Anläggningsbeslutet (1)</vt:lpstr>
      <vt:lpstr>Anläggningsbeslutet (2)</vt:lpstr>
      <vt:lpstr>Leverantörer</vt:lpstr>
      <vt:lpstr>Alternativa lösningar</vt:lpstr>
      <vt:lpstr>Alternativa lösningar</vt:lpstr>
      <vt:lpstr>Alternativa lösningar</vt:lpstr>
    </vt:vector>
  </TitlesOfParts>
  <Company>utb-pc02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INFARTEN</dc:title>
  <dc:creator>Thomas Johnsson</dc:creator>
  <cp:lastModifiedBy>Tomas</cp:lastModifiedBy>
  <cp:revision>274</cp:revision>
  <cp:lastPrinted>2016-09-13T15:36:19Z</cp:lastPrinted>
  <dcterms:created xsi:type="dcterms:W3CDTF">2008-03-15T17:21:36Z</dcterms:created>
  <dcterms:modified xsi:type="dcterms:W3CDTF">2016-09-17T07:58:54Z</dcterms:modified>
</cp:coreProperties>
</file>